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5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6858000" cy="9144000"/>
  <p:embeddedFontLst>
    <p:embeddedFont>
      <p:font typeface="Barlow" panose="00000500000000000000" pitchFamily="2" charset="0"/>
      <p:regular r:id="rId16"/>
      <p:bold r:id="rId17"/>
      <p:italic r:id="rId18"/>
      <p:boldItalic r:id="rId19"/>
    </p:embeddedFont>
    <p:embeddedFont>
      <p:font typeface="Barlow ExtraBold" panose="00000900000000000000" pitchFamily="2" charset="0"/>
      <p:bold r:id="rId20"/>
      <p:boldItalic r:id="rId21"/>
    </p:embeddedFont>
    <p:embeddedFont>
      <p:font typeface="Roboto" panose="02000000000000000000" pitchFamily="2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880" y="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fdeffb4c67_0_2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fdeffb4c67_0_2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95eaeb352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295eaeb352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2ef7f286d6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2ef7f286d6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2ef7f286d6b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2ef7f286d6b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fdeffb4c67_0_2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fdeffb4c67_0_2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ef7f286d6b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2ef7f286d6b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ef7f286d6b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2ef7f286d6b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2ef7f286d6b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2ef7f286d6b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2ef7f286d6b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2ef7f286d6b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2ef7f286d6b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2ef7f286d6b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2ef7f286d6b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2ef7f286d6b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fdeffb4c67_0_3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fdeffb4c67_0_3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E7FB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90008" y="303525"/>
            <a:ext cx="7764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Font typeface="Roboto"/>
              <a:buNone/>
              <a:defRPr sz="5200"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90001" y="2356125"/>
            <a:ext cx="77640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 sz="2800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0" y="4739700"/>
            <a:ext cx="2961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0" y="4316316"/>
            <a:ext cx="2961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0" y="3892932"/>
            <a:ext cx="2961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0" y="3469548"/>
            <a:ext cx="2961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0" y="3046164"/>
            <a:ext cx="2961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0" y="2622780"/>
            <a:ext cx="2961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0" y="2199395"/>
            <a:ext cx="2961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0" y="1776011"/>
            <a:ext cx="2961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/>
          <p:nvPr/>
        </p:nvSpPr>
        <p:spPr>
          <a:xfrm>
            <a:off x="0" y="1352627"/>
            <a:ext cx="2961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2"/>
          <p:cNvSpPr/>
          <p:nvPr/>
        </p:nvSpPr>
        <p:spPr>
          <a:xfrm>
            <a:off x="0" y="929243"/>
            <a:ext cx="2961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2"/>
          <p:cNvSpPr/>
          <p:nvPr/>
        </p:nvSpPr>
        <p:spPr>
          <a:xfrm>
            <a:off x="0" y="505859"/>
            <a:ext cx="2961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2"/>
          <p:cNvSpPr/>
          <p:nvPr/>
        </p:nvSpPr>
        <p:spPr>
          <a:xfrm>
            <a:off x="0" y="82475"/>
            <a:ext cx="2961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E7FBFF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Roboto"/>
              <a:buNone/>
              <a:defRPr sz="3600"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6" name="Google Shape;26;p3"/>
          <p:cNvSpPr/>
          <p:nvPr/>
        </p:nvSpPr>
        <p:spPr>
          <a:xfrm>
            <a:off x="13" y="4983000"/>
            <a:ext cx="2286000" cy="1605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3"/>
          <p:cNvSpPr/>
          <p:nvPr/>
        </p:nvSpPr>
        <p:spPr>
          <a:xfrm>
            <a:off x="2285987" y="4983000"/>
            <a:ext cx="2286000" cy="1605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3"/>
          <p:cNvSpPr/>
          <p:nvPr/>
        </p:nvSpPr>
        <p:spPr>
          <a:xfrm>
            <a:off x="4571962" y="4983000"/>
            <a:ext cx="2286000" cy="1605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3"/>
          <p:cNvSpPr/>
          <p:nvPr/>
        </p:nvSpPr>
        <p:spPr>
          <a:xfrm>
            <a:off x="6857987" y="4983000"/>
            <a:ext cx="2286000" cy="1605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bg>
      <p:bgPr>
        <a:solidFill>
          <a:schemeClr val="lt1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Roboto"/>
              <a:buNone/>
              <a:defRPr sz="3600"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2" name="Google Shape;32;p4"/>
          <p:cNvSpPr/>
          <p:nvPr/>
        </p:nvSpPr>
        <p:spPr>
          <a:xfrm>
            <a:off x="13" y="4983000"/>
            <a:ext cx="2286000" cy="1605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4"/>
          <p:cNvSpPr/>
          <p:nvPr/>
        </p:nvSpPr>
        <p:spPr>
          <a:xfrm>
            <a:off x="2285987" y="4983000"/>
            <a:ext cx="2286000" cy="1605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4"/>
          <p:cNvSpPr/>
          <p:nvPr/>
        </p:nvSpPr>
        <p:spPr>
          <a:xfrm>
            <a:off x="4571962" y="4983000"/>
            <a:ext cx="2286000" cy="1605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4"/>
          <p:cNvSpPr/>
          <p:nvPr/>
        </p:nvSpPr>
        <p:spPr>
          <a:xfrm>
            <a:off x="6857987" y="4983000"/>
            <a:ext cx="2286000" cy="1605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rgbClr val="E7FBFF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/>
          <p:nvPr/>
        </p:nvSpPr>
        <p:spPr>
          <a:xfrm>
            <a:off x="13" y="4983000"/>
            <a:ext cx="2286000" cy="1605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5"/>
          <p:cNvSpPr/>
          <p:nvPr/>
        </p:nvSpPr>
        <p:spPr>
          <a:xfrm>
            <a:off x="2285987" y="4983000"/>
            <a:ext cx="2286000" cy="1605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5"/>
          <p:cNvSpPr/>
          <p:nvPr/>
        </p:nvSpPr>
        <p:spPr>
          <a:xfrm>
            <a:off x="4571962" y="4983000"/>
            <a:ext cx="2286000" cy="1605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5"/>
          <p:cNvSpPr/>
          <p:nvPr/>
        </p:nvSpPr>
        <p:spPr>
          <a:xfrm>
            <a:off x="6857987" y="4983000"/>
            <a:ext cx="2286000" cy="1605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_AND_BODY_1">
    <p:bg>
      <p:bgPr>
        <a:solidFill>
          <a:schemeClr val="lt1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/>
          <p:nvPr/>
        </p:nvSpPr>
        <p:spPr>
          <a:xfrm>
            <a:off x="13" y="4983000"/>
            <a:ext cx="2286000" cy="1605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6"/>
          <p:cNvSpPr/>
          <p:nvPr/>
        </p:nvSpPr>
        <p:spPr>
          <a:xfrm>
            <a:off x="2285987" y="4983000"/>
            <a:ext cx="2286000" cy="1605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6"/>
          <p:cNvSpPr/>
          <p:nvPr/>
        </p:nvSpPr>
        <p:spPr>
          <a:xfrm>
            <a:off x="4571962" y="4983000"/>
            <a:ext cx="2286000" cy="1605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6"/>
          <p:cNvSpPr/>
          <p:nvPr/>
        </p:nvSpPr>
        <p:spPr>
          <a:xfrm>
            <a:off x="6857987" y="4983000"/>
            <a:ext cx="2286000" cy="1605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 1 1 1">
  <p:cSld name="TITLE_AND_BODY_1_1_1_1">
    <p:bg>
      <p:bgPr>
        <a:solidFill>
          <a:srgbClr val="E7FBFF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 txBox="1">
            <a:spLocks noGrp="1"/>
          </p:cNvSpPr>
          <p:nvPr>
            <p:ph type="title"/>
          </p:nvPr>
        </p:nvSpPr>
        <p:spPr>
          <a:xfrm>
            <a:off x="705650" y="445025"/>
            <a:ext cx="8127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body" idx="1"/>
          </p:nvPr>
        </p:nvSpPr>
        <p:spPr>
          <a:xfrm>
            <a:off x="705650" y="1152475"/>
            <a:ext cx="8127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/>
          <p:nvPr/>
        </p:nvSpPr>
        <p:spPr>
          <a:xfrm>
            <a:off x="0" y="4739700"/>
            <a:ext cx="2961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7"/>
          <p:cNvSpPr/>
          <p:nvPr/>
        </p:nvSpPr>
        <p:spPr>
          <a:xfrm>
            <a:off x="0" y="4316316"/>
            <a:ext cx="2961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7"/>
          <p:cNvSpPr/>
          <p:nvPr/>
        </p:nvSpPr>
        <p:spPr>
          <a:xfrm>
            <a:off x="0" y="3892932"/>
            <a:ext cx="2961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7"/>
          <p:cNvSpPr/>
          <p:nvPr/>
        </p:nvSpPr>
        <p:spPr>
          <a:xfrm>
            <a:off x="0" y="3469548"/>
            <a:ext cx="2961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7"/>
          <p:cNvSpPr/>
          <p:nvPr/>
        </p:nvSpPr>
        <p:spPr>
          <a:xfrm>
            <a:off x="0" y="3046164"/>
            <a:ext cx="2961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7"/>
          <p:cNvSpPr/>
          <p:nvPr/>
        </p:nvSpPr>
        <p:spPr>
          <a:xfrm>
            <a:off x="0" y="2622780"/>
            <a:ext cx="2961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7"/>
          <p:cNvSpPr/>
          <p:nvPr/>
        </p:nvSpPr>
        <p:spPr>
          <a:xfrm>
            <a:off x="0" y="2199395"/>
            <a:ext cx="2961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7"/>
          <p:cNvSpPr/>
          <p:nvPr/>
        </p:nvSpPr>
        <p:spPr>
          <a:xfrm>
            <a:off x="0" y="1776011"/>
            <a:ext cx="2961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7"/>
          <p:cNvSpPr/>
          <p:nvPr/>
        </p:nvSpPr>
        <p:spPr>
          <a:xfrm>
            <a:off x="0" y="1352627"/>
            <a:ext cx="2961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7"/>
          <p:cNvSpPr/>
          <p:nvPr/>
        </p:nvSpPr>
        <p:spPr>
          <a:xfrm>
            <a:off x="0" y="929243"/>
            <a:ext cx="2961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7"/>
          <p:cNvSpPr/>
          <p:nvPr/>
        </p:nvSpPr>
        <p:spPr>
          <a:xfrm>
            <a:off x="0" y="505859"/>
            <a:ext cx="2961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7"/>
          <p:cNvSpPr/>
          <p:nvPr/>
        </p:nvSpPr>
        <p:spPr>
          <a:xfrm>
            <a:off x="0" y="82475"/>
            <a:ext cx="2961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lt1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 txBox="1">
            <a:spLocks noGrp="1"/>
          </p:cNvSpPr>
          <p:nvPr>
            <p:ph type="title"/>
          </p:nvPr>
        </p:nvSpPr>
        <p:spPr>
          <a:xfrm>
            <a:off x="705650" y="445025"/>
            <a:ext cx="8126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"/>
          <p:cNvSpPr txBox="1">
            <a:spLocks noGrp="1"/>
          </p:cNvSpPr>
          <p:nvPr>
            <p:ph type="body" idx="1"/>
          </p:nvPr>
        </p:nvSpPr>
        <p:spPr>
          <a:xfrm>
            <a:off x="705650" y="1152475"/>
            <a:ext cx="3815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8"/>
          <p:cNvSpPr txBox="1">
            <a:spLocks noGrp="1"/>
          </p:cNvSpPr>
          <p:nvPr>
            <p:ph type="body" idx="2"/>
          </p:nvPr>
        </p:nvSpPr>
        <p:spPr>
          <a:xfrm>
            <a:off x="5017335" y="1152475"/>
            <a:ext cx="3815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8"/>
          <p:cNvSpPr/>
          <p:nvPr/>
        </p:nvSpPr>
        <p:spPr>
          <a:xfrm>
            <a:off x="0" y="4739700"/>
            <a:ext cx="2961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8"/>
          <p:cNvSpPr/>
          <p:nvPr/>
        </p:nvSpPr>
        <p:spPr>
          <a:xfrm>
            <a:off x="0" y="4316316"/>
            <a:ext cx="2961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8"/>
          <p:cNvSpPr/>
          <p:nvPr/>
        </p:nvSpPr>
        <p:spPr>
          <a:xfrm>
            <a:off x="0" y="3892932"/>
            <a:ext cx="2961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8"/>
          <p:cNvSpPr/>
          <p:nvPr/>
        </p:nvSpPr>
        <p:spPr>
          <a:xfrm>
            <a:off x="0" y="3469548"/>
            <a:ext cx="2961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8"/>
          <p:cNvSpPr/>
          <p:nvPr/>
        </p:nvSpPr>
        <p:spPr>
          <a:xfrm>
            <a:off x="0" y="3046164"/>
            <a:ext cx="2961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8"/>
          <p:cNvSpPr/>
          <p:nvPr/>
        </p:nvSpPr>
        <p:spPr>
          <a:xfrm>
            <a:off x="0" y="2622780"/>
            <a:ext cx="2961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8"/>
          <p:cNvSpPr/>
          <p:nvPr/>
        </p:nvSpPr>
        <p:spPr>
          <a:xfrm>
            <a:off x="0" y="2199395"/>
            <a:ext cx="2961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8"/>
          <p:cNvSpPr/>
          <p:nvPr/>
        </p:nvSpPr>
        <p:spPr>
          <a:xfrm>
            <a:off x="0" y="1776011"/>
            <a:ext cx="2961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8"/>
          <p:cNvSpPr/>
          <p:nvPr/>
        </p:nvSpPr>
        <p:spPr>
          <a:xfrm>
            <a:off x="0" y="1352627"/>
            <a:ext cx="2961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8"/>
          <p:cNvSpPr/>
          <p:nvPr/>
        </p:nvSpPr>
        <p:spPr>
          <a:xfrm>
            <a:off x="0" y="929243"/>
            <a:ext cx="2961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8"/>
          <p:cNvSpPr/>
          <p:nvPr/>
        </p:nvSpPr>
        <p:spPr>
          <a:xfrm>
            <a:off x="0" y="505859"/>
            <a:ext cx="2961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8"/>
          <p:cNvSpPr/>
          <p:nvPr/>
        </p:nvSpPr>
        <p:spPr>
          <a:xfrm>
            <a:off x="0" y="82475"/>
            <a:ext cx="2961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9"/>
          <p:cNvSpPr txBox="1">
            <a:spLocks noGrp="1"/>
          </p:cNvSpPr>
          <p:nvPr>
            <p:ph type="title"/>
          </p:nvPr>
        </p:nvSpPr>
        <p:spPr>
          <a:xfrm>
            <a:off x="705650" y="445025"/>
            <a:ext cx="7766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9"/>
          <p:cNvSpPr/>
          <p:nvPr/>
        </p:nvSpPr>
        <p:spPr>
          <a:xfrm>
            <a:off x="0" y="4739700"/>
            <a:ext cx="2961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9"/>
          <p:cNvSpPr/>
          <p:nvPr/>
        </p:nvSpPr>
        <p:spPr>
          <a:xfrm>
            <a:off x="0" y="4316316"/>
            <a:ext cx="2961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9"/>
          <p:cNvSpPr/>
          <p:nvPr/>
        </p:nvSpPr>
        <p:spPr>
          <a:xfrm>
            <a:off x="0" y="3892932"/>
            <a:ext cx="2961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9"/>
          <p:cNvSpPr/>
          <p:nvPr/>
        </p:nvSpPr>
        <p:spPr>
          <a:xfrm>
            <a:off x="0" y="3469548"/>
            <a:ext cx="2961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9"/>
          <p:cNvSpPr/>
          <p:nvPr/>
        </p:nvSpPr>
        <p:spPr>
          <a:xfrm>
            <a:off x="0" y="3046164"/>
            <a:ext cx="2961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9"/>
          <p:cNvSpPr/>
          <p:nvPr/>
        </p:nvSpPr>
        <p:spPr>
          <a:xfrm>
            <a:off x="0" y="2622780"/>
            <a:ext cx="2961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9"/>
          <p:cNvSpPr/>
          <p:nvPr/>
        </p:nvSpPr>
        <p:spPr>
          <a:xfrm>
            <a:off x="0" y="2199395"/>
            <a:ext cx="2961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9"/>
          <p:cNvSpPr/>
          <p:nvPr/>
        </p:nvSpPr>
        <p:spPr>
          <a:xfrm>
            <a:off x="0" y="1776011"/>
            <a:ext cx="2961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9"/>
          <p:cNvSpPr/>
          <p:nvPr/>
        </p:nvSpPr>
        <p:spPr>
          <a:xfrm>
            <a:off x="0" y="1352627"/>
            <a:ext cx="2961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9"/>
          <p:cNvSpPr/>
          <p:nvPr/>
        </p:nvSpPr>
        <p:spPr>
          <a:xfrm>
            <a:off x="0" y="929243"/>
            <a:ext cx="2961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9"/>
          <p:cNvSpPr/>
          <p:nvPr/>
        </p:nvSpPr>
        <p:spPr>
          <a:xfrm>
            <a:off x="0" y="505859"/>
            <a:ext cx="2961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9"/>
          <p:cNvSpPr/>
          <p:nvPr/>
        </p:nvSpPr>
        <p:spPr>
          <a:xfrm>
            <a:off x="0" y="82475"/>
            <a:ext cx="2961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9"/>
          <p:cNvSpPr/>
          <p:nvPr/>
        </p:nvSpPr>
        <p:spPr>
          <a:xfrm>
            <a:off x="8847900" y="4739712"/>
            <a:ext cx="2961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9"/>
          <p:cNvSpPr/>
          <p:nvPr/>
        </p:nvSpPr>
        <p:spPr>
          <a:xfrm>
            <a:off x="8847900" y="4316328"/>
            <a:ext cx="2961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8847900" y="3892944"/>
            <a:ext cx="2961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8847900" y="3469560"/>
            <a:ext cx="2961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9"/>
          <p:cNvSpPr/>
          <p:nvPr/>
        </p:nvSpPr>
        <p:spPr>
          <a:xfrm>
            <a:off x="8847900" y="3046176"/>
            <a:ext cx="2961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9"/>
          <p:cNvSpPr/>
          <p:nvPr/>
        </p:nvSpPr>
        <p:spPr>
          <a:xfrm>
            <a:off x="8847900" y="2622792"/>
            <a:ext cx="2961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9"/>
          <p:cNvSpPr/>
          <p:nvPr/>
        </p:nvSpPr>
        <p:spPr>
          <a:xfrm>
            <a:off x="8847900" y="2199408"/>
            <a:ext cx="2961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9"/>
          <p:cNvSpPr/>
          <p:nvPr/>
        </p:nvSpPr>
        <p:spPr>
          <a:xfrm>
            <a:off x="8847900" y="1776024"/>
            <a:ext cx="2961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9"/>
          <p:cNvSpPr/>
          <p:nvPr/>
        </p:nvSpPr>
        <p:spPr>
          <a:xfrm>
            <a:off x="8847900" y="1352640"/>
            <a:ext cx="2961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9"/>
          <p:cNvSpPr/>
          <p:nvPr/>
        </p:nvSpPr>
        <p:spPr>
          <a:xfrm>
            <a:off x="8847900" y="929256"/>
            <a:ext cx="2961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9"/>
          <p:cNvSpPr/>
          <p:nvPr/>
        </p:nvSpPr>
        <p:spPr>
          <a:xfrm>
            <a:off x="8847900" y="505872"/>
            <a:ext cx="2961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9"/>
          <p:cNvSpPr/>
          <p:nvPr/>
        </p:nvSpPr>
        <p:spPr>
          <a:xfrm>
            <a:off x="8847900" y="82488"/>
            <a:ext cx="2961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9" name="Google Shape;109;p1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0" name="Google Shape;110;p10"/>
          <p:cNvSpPr/>
          <p:nvPr/>
        </p:nvSpPr>
        <p:spPr>
          <a:xfrm>
            <a:off x="8320750" y="4739702"/>
            <a:ext cx="8232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10"/>
          <p:cNvSpPr/>
          <p:nvPr/>
        </p:nvSpPr>
        <p:spPr>
          <a:xfrm>
            <a:off x="8320750" y="4316320"/>
            <a:ext cx="8232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10"/>
          <p:cNvSpPr/>
          <p:nvPr/>
        </p:nvSpPr>
        <p:spPr>
          <a:xfrm>
            <a:off x="8320750" y="3892938"/>
            <a:ext cx="8232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0"/>
          <p:cNvSpPr/>
          <p:nvPr/>
        </p:nvSpPr>
        <p:spPr>
          <a:xfrm>
            <a:off x="8320750" y="3469556"/>
            <a:ext cx="8232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10"/>
          <p:cNvSpPr/>
          <p:nvPr/>
        </p:nvSpPr>
        <p:spPr>
          <a:xfrm>
            <a:off x="8320750" y="3046174"/>
            <a:ext cx="8232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10"/>
          <p:cNvSpPr/>
          <p:nvPr/>
        </p:nvSpPr>
        <p:spPr>
          <a:xfrm>
            <a:off x="8320750" y="2622792"/>
            <a:ext cx="8232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0"/>
          <p:cNvSpPr/>
          <p:nvPr/>
        </p:nvSpPr>
        <p:spPr>
          <a:xfrm>
            <a:off x="8320750" y="2199410"/>
            <a:ext cx="8232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0"/>
          <p:cNvSpPr/>
          <p:nvPr/>
        </p:nvSpPr>
        <p:spPr>
          <a:xfrm>
            <a:off x="8320750" y="1776028"/>
            <a:ext cx="8232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10"/>
          <p:cNvSpPr/>
          <p:nvPr/>
        </p:nvSpPr>
        <p:spPr>
          <a:xfrm>
            <a:off x="8320750" y="1352646"/>
            <a:ext cx="8232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0"/>
          <p:cNvSpPr/>
          <p:nvPr/>
        </p:nvSpPr>
        <p:spPr>
          <a:xfrm>
            <a:off x="8320750" y="929264"/>
            <a:ext cx="8232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0"/>
          <p:cNvSpPr/>
          <p:nvPr/>
        </p:nvSpPr>
        <p:spPr>
          <a:xfrm>
            <a:off x="8320750" y="505882"/>
            <a:ext cx="8232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0"/>
          <p:cNvSpPr/>
          <p:nvPr/>
        </p:nvSpPr>
        <p:spPr>
          <a:xfrm>
            <a:off x="8320750" y="82500"/>
            <a:ext cx="8232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1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24" name="Google Shape;124;p11"/>
          <p:cNvSpPr/>
          <p:nvPr/>
        </p:nvSpPr>
        <p:spPr>
          <a:xfrm>
            <a:off x="8320750" y="4739702"/>
            <a:ext cx="8232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"/>
          <p:cNvSpPr/>
          <p:nvPr/>
        </p:nvSpPr>
        <p:spPr>
          <a:xfrm>
            <a:off x="8320750" y="4316320"/>
            <a:ext cx="8232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11"/>
          <p:cNvSpPr/>
          <p:nvPr/>
        </p:nvSpPr>
        <p:spPr>
          <a:xfrm>
            <a:off x="8320750" y="3892938"/>
            <a:ext cx="8232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1"/>
          <p:cNvSpPr/>
          <p:nvPr/>
        </p:nvSpPr>
        <p:spPr>
          <a:xfrm>
            <a:off x="8320750" y="3469556"/>
            <a:ext cx="8232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1"/>
          <p:cNvSpPr/>
          <p:nvPr/>
        </p:nvSpPr>
        <p:spPr>
          <a:xfrm>
            <a:off x="8320750" y="3046174"/>
            <a:ext cx="8232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1"/>
          <p:cNvSpPr/>
          <p:nvPr/>
        </p:nvSpPr>
        <p:spPr>
          <a:xfrm>
            <a:off x="8320750" y="2622792"/>
            <a:ext cx="8232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11"/>
          <p:cNvSpPr/>
          <p:nvPr/>
        </p:nvSpPr>
        <p:spPr>
          <a:xfrm>
            <a:off x="8320750" y="2199410"/>
            <a:ext cx="8232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11"/>
          <p:cNvSpPr/>
          <p:nvPr/>
        </p:nvSpPr>
        <p:spPr>
          <a:xfrm>
            <a:off x="8320750" y="1776028"/>
            <a:ext cx="8232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1"/>
          <p:cNvSpPr/>
          <p:nvPr/>
        </p:nvSpPr>
        <p:spPr>
          <a:xfrm>
            <a:off x="8320750" y="1352646"/>
            <a:ext cx="8232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11"/>
          <p:cNvSpPr/>
          <p:nvPr/>
        </p:nvSpPr>
        <p:spPr>
          <a:xfrm>
            <a:off x="8320750" y="929264"/>
            <a:ext cx="8232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11"/>
          <p:cNvSpPr/>
          <p:nvPr/>
        </p:nvSpPr>
        <p:spPr>
          <a:xfrm>
            <a:off x="8320750" y="505882"/>
            <a:ext cx="8232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11"/>
          <p:cNvSpPr/>
          <p:nvPr/>
        </p:nvSpPr>
        <p:spPr>
          <a:xfrm>
            <a:off x="8320750" y="82500"/>
            <a:ext cx="8232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1">
  <p:cSld name="MAIN_POINT_1">
    <p:bg>
      <p:bgPr>
        <a:solidFill>
          <a:srgbClr val="E7FBFF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38" name="Google Shape;138;p12"/>
          <p:cNvSpPr/>
          <p:nvPr/>
        </p:nvSpPr>
        <p:spPr>
          <a:xfrm>
            <a:off x="8320750" y="4739702"/>
            <a:ext cx="8232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12"/>
          <p:cNvSpPr/>
          <p:nvPr/>
        </p:nvSpPr>
        <p:spPr>
          <a:xfrm>
            <a:off x="8320750" y="4316320"/>
            <a:ext cx="8232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12"/>
          <p:cNvSpPr/>
          <p:nvPr/>
        </p:nvSpPr>
        <p:spPr>
          <a:xfrm>
            <a:off x="8320750" y="3892938"/>
            <a:ext cx="8232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12"/>
          <p:cNvSpPr/>
          <p:nvPr/>
        </p:nvSpPr>
        <p:spPr>
          <a:xfrm>
            <a:off x="8320750" y="3469556"/>
            <a:ext cx="8232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2"/>
          <p:cNvSpPr/>
          <p:nvPr/>
        </p:nvSpPr>
        <p:spPr>
          <a:xfrm>
            <a:off x="8320750" y="3046174"/>
            <a:ext cx="8232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2"/>
          <p:cNvSpPr/>
          <p:nvPr/>
        </p:nvSpPr>
        <p:spPr>
          <a:xfrm>
            <a:off x="8320750" y="2622792"/>
            <a:ext cx="8232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2"/>
          <p:cNvSpPr/>
          <p:nvPr/>
        </p:nvSpPr>
        <p:spPr>
          <a:xfrm>
            <a:off x="8320750" y="2199410"/>
            <a:ext cx="8232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2"/>
          <p:cNvSpPr/>
          <p:nvPr/>
        </p:nvSpPr>
        <p:spPr>
          <a:xfrm>
            <a:off x="8320750" y="1776028"/>
            <a:ext cx="8232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2"/>
          <p:cNvSpPr/>
          <p:nvPr/>
        </p:nvSpPr>
        <p:spPr>
          <a:xfrm>
            <a:off x="8320750" y="1352646"/>
            <a:ext cx="8232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2"/>
          <p:cNvSpPr/>
          <p:nvPr/>
        </p:nvSpPr>
        <p:spPr>
          <a:xfrm>
            <a:off x="8320750" y="929264"/>
            <a:ext cx="8232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2"/>
          <p:cNvSpPr/>
          <p:nvPr/>
        </p:nvSpPr>
        <p:spPr>
          <a:xfrm>
            <a:off x="8320750" y="505882"/>
            <a:ext cx="8232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2"/>
          <p:cNvSpPr/>
          <p:nvPr/>
        </p:nvSpPr>
        <p:spPr>
          <a:xfrm>
            <a:off x="8320750" y="82500"/>
            <a:ext cx="8232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3"/>
          <p:cNvSpPr/>
          <p:nvPr/>
        </p:nvSpPr>
        <p:spPr>
          <a:xfrm>
            <a:off x="4423950" y="4739712"/>
            <a:ext cx="2961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3"/>
          <p:cNvSpPr/>
          <p:nvPr/>
        </p:nvSpPr>
        <p:spPr>
          <a:xfrm>
            <a:off x="4423950" y="4316328"/>
            <a:ext cx="2961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3"/>
          <p:cNvSpPr/>
          <p:nvPr/>
        </p:nvSpPr>
        <p:spPr>
          <a:xfrm>
            <a:off x="4423950" y="3892944"/>
            <a:ext cx="2961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3"/>
          <p:cNvSpPr/>
          <p:nvPr/>
        </p:nvSpPr>
        <p:spPr>
          <a:xfrm>
            <a:off x="4423950" y="3469560"/>
            <a:ext cx="2961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3"/>
          <p:cNvSpPr/>
          <p:nvPr/>
        </p:nvSpPr>
        <p:spPr>
          <a:xfrm>
            <a:off x="4423950" y="3046176"/>
            <a:ext cx="2961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3"/>
          <p:cNvSpPr/>
          <p:nvPr/>
        </p:nvSpPr>
        <p:spPr>
          <a:xfrm>
            <a:off x="4423950" y="2622792"/>
            <a:ext cx="2961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3"/>
          <p:cNvSpPr/>
          <p:nvPr/>
        </p:nvSpPr>
        <p:spPr>
          <a:xfrm>
            <a:off x="4423950" y="2199408"/>
            <a:ext cx="2961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3"/>
          <p:cNvSpPr/>
          <p:nvPr/>
        </p:nvSpPr>
        <p:spPr>
          <a:xfrm>
            <a:off x="4423950" y="1776024"/>
            <a:ext cx="2961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3"/>
          <p:cNvSpPr/>
          <p:nvPr/>
        </p:nvSpPr>
        <p:spPr>
          <a:xfrm>
            <a:off x="4423950" y="1352640"/>
            <a:ext cx="2961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3"/>
          <p:cNvSpPr/>
          <p:nvPr/>
        </p:nvSpPr>
        <p:spPr>
          <a:xfrm>
            <a:off x="4423950" y="929256"/>
            <a:ext cx="2961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3"/>
          <p:cNvSpPr/>
          <p:nvPr/>
        </p:nvSpPr>
        <p:spPr>
          <a:xfrm>
            <a:off x="4423950" y="505872"/>
            <a:ext cx="2961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3"/>
          <p:cNvSpPr/>
          <p:nvPr/>
        </p:nvSpPr>
        <p:spPr>
          <a:xfrm>
            <a:off x="4423950" y="82488"/>
            <a:ext cx="2961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E7FB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3"/>
          <p:cNvSpPr txBox="1">
            <a:spLocks noGrp="1"/>
          </p:cNvSpPr>
          <p:nvPr>
            <p:ph type="title"/>
          </p:nvPr>
        </p:nvSpPr>
        <p:spPr>
          <a:xfrm>
            <a:off x="1893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65" name="Google Shape;165;p13"/>
          <p:cNvSpPr txBox="1">
            <a:spLocks noGrp="1"/>
          </p:cNvSpPr>
          <p:nvPr>
            <p:ph type="subTitle" idx="1"/>
          </p:nvPr>
        </p:nvSpPr>
        <p:spPr>
          <a:xfrm>
            <a:off x="1893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66" name="Google Shape;166;p13"/>
          <p:cNvSpPr txBox="1">
            <a:spLocks noGrp="1"/>
          </p:cNvSpPr>
          <p:nvPr>
            <p:ph type="body" idx="2"/>
          </p:nvPr>
        </p:nvSpPr>
        <p:spPr>
          <a:xfrm>
            <a:off x="50157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4"/>
          <p:cNvSpPr txBox="1">
            <a:spLocks noGrp="1"/>
          </p:cNvSpPr>
          <p:nvPr>
            <p:ph type="body" idx="1"/>
          </p:nvPr>
        </p:nvSpPr>
        <p:spPr>
          <a:xfrm>
            <a:off x="311700" y="41171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69" name="Google Shape;169;p14"/>
          <p:cNvSpPr/>
          <p:nvPr/>
        </p:nvSpPr>
        <p:spPr>
          <a:xfrm>
            <a:off x="311695" y="4722275"/>
            <a:ext cx="1310700" cy="1134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4"/>
          <p:cNvSpPr/>
          <p:nvPr/>
        </p:nvSpPr>
        <p:spPr>
          <a:xfrm>
            <a:off x="1622515" y="4722275"/>
            <a:ext cx="1310700" cy="1134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4"/>
          <p:cNvSpPr/>
          <p:nvPr/>
        </p:nvSpPr>
        <p:spPr>
          <a:xfrm>
            <a:off x="2933336" y="4722275"/>
            <a:ext cx="1310700" cy="1134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4"/>
          <p:cNvSpPr/>
          <p:nvPr/>
        </p:nvSpPr>
        <p:spPr>
          <a:xfrm>
            <a:off x="4244185" y="4722275"/>
            <a:ext cx="1310700" cy="1134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rgbClr val="E7FBFF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75" name="Google Shape;175;p1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6" name="Google Shape;176;p15"/>
          <p:cNvSpPr/>
          <p:nvPr/>
        </p:nvSpPr>
        <p:spPr>
          <a:xfrm>
            <a:off x="13" y="0"/>
            <a:ext cx="2286000" cy="1605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5"/>
          <p:cNvSpPr/>
          <p:nvPr/>
        </p:nvSpPr>
        <p:spPr>
          <a:xfrm>
            <a:off x="2285987" y="0"/>
            <a:ext cx="2286000" cy="1605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5"/>
          <p:cNvSpPr/>
          <p:nvPr/>
        </p:nvSpPr>
        <p:spPr>
          <a:xfrm>
            <a:off x="4571962" y="0"/>
            <a:ext cx="2286000" cy="1605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5"/>
          <p:cNvSpPr/>
          <p:nvPr/>
        </p:nvSpPr>
        <p:spPr>
          <a:xfrm>
            <a:off x="6857987" y="0"/>
            <a:ext cx="2286000" cy="1605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 1">
  <p:cSld name="BIG_NUMBER_1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82" name="Google Shape;182;p1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3" name="Google Shape;183;p16"/>
          <p:cNvSpPr/>
          <p:nvPr/>
        </p:nvSpPr>
        <p:spPr>
          <a:xfrm>
            <a:off x="13" y="0"/>
            <a:ext cx="2286000" cy="1605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6"/>
          <p:cNvSpPr/>
          <p:nvPr/>
        </p:nvSpPr>
        <p:spPr>
          <a:xfrm>
            <a:off x="2285987" y="0"/>
            <a:ext cx="2286000" cy="1605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6"/>
          <p:cNvSpPr/>
          <p:nvPr/>
        </p:nvSpPr>
        <p:spPr>
          <a:xfrm>
            <a:off x="4571962" y="0"/>
            <a:ext cx="2286000" cy="1605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6"/>
          <p:cNvSpPr/>
          <p:nvPr/>
        </p:nvSpPr>
        <p:spPr>
          <a:xfrm>
            <a:off x="6857987" y="0"/>
            <a:ext cx="2286000" cy="1605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E7FBFF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7"/>
          <p:cNvSpPr/>
          <p:nvPr/>
        </p:nvSpPr>
        <p:spPr>
          <a:xfrm>
            <a:off x="13" y="0"/>
            <a:ext cx="2286000" cy="1605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7"/>
          <p:cNvSpPr/>
          <p:nvPr/>
        </p:nvSpPr>
        <p:spPr>
          <a:xfrm>
            <a:off x="2285987" y="0"/>
            <a:ext cx="2286000" cy="1605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7"/>
          <p:cNvSpPr/>
          <p:nvPr/>
        </p:nvSpPr>
        <p:spPr>
          <a:xfrm>
            <a:off x="4571962" y="0"/>
            <a:ext cx="2286000" cy="1605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7"/>
          <p:cNvSpPr/>
          <p:nvPr/>
        </p:nvSpPr>
        <p:spPr>
          <a:xfrm>
            <a:off x="6857987" y="0"/>
            <a:ext cx="2286000" cy="1605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_1">
    <p:bg>
      <p:bgPr>
        <a:solidFill>
          <a:schemeClr val="lt1"/>
        </a:solid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8"/>
          <p:cNvSpPr/>
          <p:nvPr/>
        </p:nvSpPr>
        <p:spPr>
          <a:xfrm>
            <a:off x="13" y="0"/>
            <a:ext cx="2286000" cy="1605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8"/>
          <p:cNvSpPr/>
          <p:nvPr/>
        </p:nvSpPr>
        <p:spPr>
          <a:xfrm>
            <a:off x="2285987" y="0"/>
            <a:ext cx="2286000" cy="1605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8"/>
          <p:cNvSpPr/>
          <p:nvPr/>
        </p:nvSpPr>
        <p:spPr>
          <a:xfrm>
            <a:off x="4571962" y="0"/>
            <a:ext cx="2286000" cy="1605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8"/>
          <p:cNvSpPr/>
          <p:nvPr/>
        </p:nvSpPr>
        <p:spPr>
          <a:xfrm>
            <a:off x="6857987" y="0"/>
            <a:ext cx="2286000" cy="1605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rlow"/>
              <a:buChar char="●"/>
              <a:defRPr sz="18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"/>
              <a:buChar char="○"/>
              <a:defRPr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"/>
              <a:buChar char="■"/>
              <a:defRPr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"/>
              <a:buChar char="●"/>
              <a:defRPr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"/>
              <a:buChar char="○"/>
              <a:defRPr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"/>
              <a:buChar char="■"/>
              <a:defRPr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"/>
              <a:buChar char="●"/>
              <a:defRPr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"/>
              <a:buChar char="○"/>
              <a:defRPr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"/>
              <a:buChar char="■"/>
              <a:defRPr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9"/>
          <p:cNvSpPr txBox="1">
            <a:spLocks noGrp="1"/>
          </p:cNvSpPr>
          <p:nvPr>
            <p:ph type="ctrTitle"/>
          </p:nvPr>
        </p:nvSpPr>
        <p:spPr>
          <a:xfrm>
            <a:off x="690008" y="303525"/>
            <a:ext cx="7764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580"/>
              <a:t>Advisory Committee for Environmental Sustainability (ACES)</a:t>
            </a:r>
            <a:endParaRPr sz="3580"/>
          </a:p>
        </p:txBody>
      </p:sp>
      <p:sp>
        <p:nvSpPr>
          <p:cNvPr id="202" name="Google Shape;202;p19"/>
          <p:cNvSpPr txBox="1">
            <a:spLocks noGrp="1"/>
          </p:cNvSpPr>
          <p:nvPr>
            <p:ph type="subTitle" idx="1"/>
          </p:nvPr>
        </p:nvSpPr>
        <p:spPr>
          <a:xfrm>
            <a:off x="690001" y="2356125"/>
            <a:ext cx="77640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2023 | 2024 Annual Report</a:t>
            </a:r>
            <a:endParaRPr/>
          </a:p>
        </p:txBody>
      </p:sp>
      <p:pic>
        <p:nvPicPr>
          <p:cNvPr id="203" name="Google Shape;20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000" y="3050650"/>
            <a:ext cx="2298601" cy="115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</a:t>
            </a:r>
            <a:endParaRPr/>
          </a:p>
        </p:txBody>
      </p:sp>
      <p:sp>
        <p:nvSpPr>
          <p:cNvPr id="209" name="Google Shape;209;p20"/>
          <p:cNvSpPr txBox="1">
            <a:spLocks noGrp="1"/>
          </p:cNvSpPr>
          <p:nvPr>
            <p:ph type="body" idx="1"/>
          </p:nvPr>
        </p:nvSpPr>
        <p:spPr>
          <a:xfrm>
            <a:off x="821575" y="1389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 b="1"/>
              <a:t>Focus Areas</a:t>
            </a:r>
            <a:endParaRPr sz="1600"/>
          </a:p>
        </p:txBody>
      </p:sp>
      <p:sp>
        <p:nvSpPr>
          <p:cNvPr id="210" name="Google Shape;210;p20"/>
          <p:cNvSpPr/>
          <p:nvPr/>
        </p:nvSpPr>
        <p:spPr>
          <a:xfrm>
            <a:off x="311700" y="1512450"/>
            <a:ext cx="447000" cy="5100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sz="2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1" name="Google Shape;211;p20"/>
          <p:cNvSpPr txBox="1">
            <a:spLocks noGrp="1"/>
          </p:cNvSpPr>
          <p:nvPr>
            <p:ph type="body" idx="1"/>
          </p:nvPr>
        </p:nvSpPr>
        <p:spPr>
          <a:xfrm>
            <a:off x="821575" y="2364975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 b="1"/>
              <a:t>Sustainability Liaisons</a:t>
            </a:r>
            <a:endParaRPr sz="1800"/>
          </a:p>
        </p:txBody>
      </p:sp>
      <p:sp>
        <p:nvSpPr>
          <p:cNvPr id="212" name="Google Shape;212;p20"/>
          <p:cNvSpPr/>
          <p:nvPr/>
        </p:nvSpPr>
        <p:spPr>
          <a:xfrm>
            <a:off x="311700" y="2487825"/>
            <a:ext cx="447000" cy="5100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sz="2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3" name="Google Shape;213;p20"/>
          <p:cNvSpPr txBox="1">
            <a:spLocks noGrp="1"/>
          </p:cNvSpPr>
          <p:nvPr>
            <p:ph type="body" idx="1"/>
          </p:nvPr>
        </p:nvSpPr>
        <p:spPr>
          <a:xfrm>
            <a:off x="821575" y="334035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 b="1"/>
              <a:t>Composting Update</a:t>
            </a:r>
            <a:endParaRPr/>
          </a:p>
        </p:txBody>
      </p:sp>
      <p:sp>
        <p:nvSpPr>
          <p:cNvPr id="214" name="Google Shape;214;p20"/>
          <p:cNvSpPr/>
          <p:nvPr/>
        </p:nvSpPr>
        <p:spPr>
          <a:xfrm>
            <a:off x="311700" y="3463200"/>
            <a:ext cx="447000" cy="5100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sz="2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5" name="Google Shape;215;p20"/>
          <p:cNvSpPr txBox="1">
            <a:spLocks noGrp="1"/>
          </p:cNvSpPr>
          <p:nvPr>
            <p:ph type="body" idx="1"/>
          </p:nvPr>
        </p:nvSpPr>
        <p:spPr>
          <a:xfrm>
            <a:off x="4426800" y="1389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 b="1"/>
              <a:t>Reusable Flatware Pilot</a:t>
            </a:r>
            <a:endParaRPr sz="1600"/>
          </a:p>
        </p:txBody>
      </p:sp>
      <p:sp>
        <p:nvSpPr>
          <p:cNvPr id="216" name="Google Shape;216;p20"/>
          <p:cNvSpPr/>
          <p:nvPr/>
        </p:nvSpPr>
        <p:spPr>
          <a:xfrm>
            <a:off x="3916925" y="1512450"/>
            <a:ext cx="447000" cy="5100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sz="2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7" name="Google Shape;217;p20"/>
          <p:cNvSpPr txBox="1">
            <a:spLocks noGrp="1"/>
          </p:cNvSpPr>
          <p:nvPr>
            <p:ph type="body" idx="1"/>
          </p:nvPr>
        </p:nvSpPr>
        <p:spPr>
          <a:xfrm>
            <a:off x="4426800" y="2364975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 b="1"/>
              <a:t>Sustainable Design of New Schools</a:t>
            </a:r>
            <a:endParaRPr sz="1800"/>
          </a:p>
        </p:txBody>
      </p:sp>
      <p:sp>
        <p:nvSpPr>
          <p:cNvPr id="218" name="Google Shape;218;p20"/>
          <p:cNvSpPr/>
          <p:nvPr/>
        </p:nvSpPr>
        <p:spPr>
          <a:xfrm>
            <a:off x="3916925" y="2487825"/>
            <a:ext cx="447000" cy="5100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 sz="2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9" name="Google Shape;219;p20"/>
          <p:cNvSpPr txBox="1">
            <a:spLocks noGrp="1"/>
          </p:cNvSpPr>
          <p:nvPr>
            <p:ph type="body" idx="1"/>
          </p:nvPr>
        </p:nvSpPr>
        <p:spPr>
          <a:xfrm>
            <a:off x="4426800" y="334035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 b="1"/>
              <a:t>Solar PPA</a:t>
            </a:r>
            <a:endParaRPr sz="1800"/>
          </a:p>
        </p:txBody>
      </p:sp>
      <p:sp>
        <p:nvSpPr>
          <p:cNvPr id="220" name="Google Shape;220;p20"/>
          <p:cNvSpPr/>
          <p:nvPr/>
        </p:nvSpPr>
        <p:spPr>
          <a:xfrm>
            <a:off x="3916925" y="3463200"/>
            <a:ext cx="447000" cy="5100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6</a:t>
            </a:r>
            <a:endParaRPr sz="2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Strategic Plan: Learning for All</a:t>
            </a:r>
            <a:endParaRPr/>
          </a:p>
        </p:txBody>
      </p:sp>
      <p:sp>
        <p:nvSpPr>
          <p:cNvPr id="226" name="Google Shape;226;p21"/>
          <p:cNvSpPr txBox="1"/>
          <p:nvPr/>
        </p:nvSpPr>
        <p:spPr>
          <a:xfrm>
            <a:off x="311700" y="1088075"/>
            <a:ext cx="4520100" cy="10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96C7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  <a:t>VISION</a:t>
            </a:r>
            <a:endParaRPr sz="2000">
              <a:solidFill>
                <a:srgbClr val="0096C7"/>
              </a:solidFill>
              <a:latin typeface="Barlow ExtraBold"/>
              <a:ea typeface="Barlow ExtraBold"/>
              <a:cs typeface="Barlow ExtraBold"/>
              <a:sym typeface="Barlow Extra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Our learners are engaged in authentic, challenging, and relevant learning experiences, becoming lifelong contributors and leaders in our dynamic and diverse society.</a:t>
            </a:r>
            <a:endParaRPr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27" name="Google Shape;227;p21"/>
          <p:cNvSpPr txBox="1"/>
          <p:nvPr/>
        </p:nvSpPr>
        <p:spPr>
          <a:xfrm>
            <a:off x="311700" y="2279075"/>
            <a:ext cx="4520100" cy="10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96C7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  <a:t>MISSION</a:t>
            </a:r>
            <a:endParaRPr sz="2000">
              <a:solidFill>
                <a:srgbClr val="0096C7"/>
              </a:solidFill>
              <a:latin typeface="Barlow ExtraBold"/>
              <a:ea typeface="Barlow ExtraBold"/>
              <a:cs typeface="Barlow ExtraBold"/>
              <a:sym typeface="Barlow Extra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Working together as a team, we will end the predictive value of race, class, gender, and special capacities for our children’s success through high-quality teaching and learning for all. We seek to build relationships with families and communities to ensure that every student succeeds.</a:t>
            </a:r>
            <a:endParaRPr sz="1300"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03045E"/>
                </a:solidFill>
                <a:latin typeface="Barlow"/>
                <a:ea typeface="Barlow"/>
                <a:cs typeface="Barlow"/>
                <a:sym typeface="Barlow"/>
              </a:rPr>
              <a:t>We will know every student.</a:t>
            </a:r>
            <a:endParaRPr sz="1300" b="1">
              <a:solidFill>
                <a:srgbClr val="03045E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grpSp>
        <p:nvGrpSpPr>
          <p:cNvPr id="228" name="Google Shape;228;p21"/>
          <p:cNvGrpSpPr/>
          <p:nvPr/>
        </p:nvGrpSpPr>
        <p:grpSpPr>
          <a:xfrm>
            <a:off x="5331450" y="499525"/>
            <a:ext cx="3244500" cy="4184100"/>
            <a:chOff x="5331450" y="499525"/>
            <a:chExt cx="3244500" cy="4184100"/>
          </a:xfrm>
        </p:grpSpPr>
        <p:sp>
          <p:nvSpPr>
            <p:cNvPr id="229" name="Google Shape;229;p21"/>
            <p:cNvSpPr/>
            <p:nvPr/>
          </p:nvSpPr>
          <p:spPr>
            <a:xfrm>
              <a:off x="5331450" y="499525"/>
              <a:ext cx="3244500" cy="4184100"/>
            </a:xfrm>
            <a:prstGeom prst="roundRect">
              <a:avLst>
                <a:gd name="adj" fmla="val 16667"/>
              </a:avLst>
            </a:prstGeom>
            <a:solidFill>
              <a:srgbClr val="E7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023E8A"/>
                  </a:solidFill>
                  <a:latin typeface="Barlow ExtraBold"/>
                  <a:ea typeface="Barlow ExtraBold"/>
                  <a:cs typeface="Barlow ExtraBold"/>
                  <a:sym typeface="Barlow ExtraBold"/>
                </a:rPr>
                <a:t>VALUES</a:t>
              </a:r>
              <a:endParaRPr sz="1800">
                <a:solidFill>
                  <a:srgbClr val="023E8A"/>
                </a:solidFill>
                <a:latin typeface="Barlow ExtraBold"/>
                <a:ea typeface="Barlow ExtraBold"/>
                <a:cs typeface="Barlow ExtraBold"/>
                <a:sym typeface="Barlow ExtraBold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2"/>
                  </a:solidFill>
                  <a:latin typeface="Barlow"/>
                  <a:ea typeface="Barlow"/>
                  <a:cs typeface="Barlow"/>
                  <a:sym typeface="Barlow"/>
                </a:rPr>
                <a:t>Equity</a:t>
              </a:r>
              <a:endParaRPr sz="12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2"/>
                  </a:solidFill>
                  <a:latin typeface="Barlow"/>
                  <a:ea typeface="Barlow"/>
                  <a:cs typeface="Barlow"/>
                  <a:sym typeface="Barlow"/>
                </a:rPr>
                <a:t>Excellence</a:t>
              </a:r>
              <a:endParaRPr sz="12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2"/>
                  </a:solidFill>
                  <a:latin typeface="Barlow"/>
                  <a:ea typeface="Barlow"/>
                  <a:cs typeface="Barlow"/>
                  <a:sym typeface="Barlow"/>
                </a:rPr>
                <a:t>Family and Community</a:t>
              </a:r>
              <a:endParaRPr sz="12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2"/>
                  </a:solidFill>
                  <a:latin typeface="Barlow"/>
                  <a:ea typeface="Barlow"/>
                  <a:cs typeface="Barlow"/>
                  <a:sym typeface="Barlow"/>
                </a:rPr>
                <a:t>Wellness</a:t>
              </a:r>
              <a:endParaRPr sz="12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023E8A"/>
                  </a:solidFill>
                  <a:latin typeface="Barlow ExtraBold"/>
                  <a:ea typeface="Barlow ExtraBold"/>
                  <a:cs typeface="Barlow ExtraBold"/>
                  <a:sym typeface="Barlow ExtraBold"/>
                </a:rPr>
                <a:t>GOALS</a:t>
              </a:r>
              <a:endParaRPr sz="1800">
                <a:solidFill>
                  <a:srgbClr val="023E8A"/>
                </a:solidFill>
                <a:latin typeface="Barlow ExtraBold"/>
                <a:ea typeface="Barlow ExtraBold"/>
                <a:cs typeface="Barlow ExtraBold"/>
                <a:sym typeface="Barlow ExtraBold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2"/>
                  </a:solidFill>
                  <a:latin typeface="Barlow"/>
                  <a:ea typeface="Barlow"/>
                  <a:cs typeface="Barlow"/>
                  <a:sym typeface="Barlow"/>
                </a:rPr>
                <a:t>Thriving Students</a:t>
              </a:r>
              <a:endParaRPr sz="12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2"/>
                  </a:solidFill>
                  <a:latin typeface="Barlow"/>
                  <a:ea typeface="Barlow"/>
                  <a:cs typeface="Barlow"/>
                  <a:sym typeface="Barlow"/>
                </a:rPr>
                <a:t>Affirming and Empowering Communities</a:t>
              </a:r>
              <a:endParaRPr sz="12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2"/>
                  </a:solidFill>
                  <a:latin typeface="Barlow"/>
                  <a:ea typeface="Barlow"/>
                  <a:cs typeface="Barlow"/>
                  <a:sym typeface="Barlow"/>
                </a:rPr>
                <a:t>Equitable, Transformative Resources</a:t>
              </a:r>
              <a:endParaRPr sz="12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endParaRPr>
            </a:p>
          </p:txBody>
        </p:sp>
        <p:pic>
          <p:nvPicPr>
            <p:cNvPr id="230" name="Google Shape;230;p2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818727" y="2685642"/>
              <a:ext cx="269949" cy="2699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1" name="Google Shape;231;p2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818725" y="3244200"/>
              <a:ext cx="269951" cy="2699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2" name="Google Shape;232;p2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818724" y="3787922"/>
              <a:ext cx="269950" cy="2699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ACES Focus Areas</a:t>
            </a:r>
            <a:endParaRPr>
              <a:solidFill>
                <a:srgbClr val="00B4D8"/>
              </a:solidFill>
            </a:endParaRPr>
          </a:p>
        </p:txBody>
      </p:sp>
      <p:sp>
        <p:nvSpPr>
          <p:cNvPr id="238" name="Google Shape;238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892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rgbClr val="666666"/>
                </a:solidFill>
              </a:rPr>
              <a:t>Focus Areas Defined in Climate Action Plan:</a:t>
            </a:r>
            <a:endParaRPr sz="1600" b="1">
              <a:solidFill>
                <a:srgbClr val="666666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666666"/>
              </a:buClr>
              <a:buSzPts val="1400"/>
              <a:buChar char="●"/>
            </a:pPr>
            <a:r>
              <a:rPr lang="en" sz="1400">
                <a:solidFill>
                  <a:srgbClr val="666666"/>
                </a:solidFill>
              </a:rPr>
              <a:t>Transportation &amp; Land Use</a:t>
            </a:r>
            <a:endParaRPr sz="1400">
              <a:solidFill>
                <a:srgbClr val="666666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●"/>
            </a:pPr>
            <a:r>
              <a:rPr lang="en" sz="1400">
                <a:solidFill>
                  <a:srgbClr val="666666"/>
                </a:solidFill>
              </a:rPr>
              <a:t>Buildings &amp; Renewables</a:t>
            </a:r>
            <a:endParaRPr sz="1400">
              <a:solidFill>
                <a:srgbClr val="666666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●"/>
            </a:pPr>
            <a:r>
              <a:rPr lang="en" sz="1400">
                <a:solidFill>
                  <a:srgbClr val="666666"/>
                </a:solidFill>
              </a:rPr>
              <a:t>Sustainable Materials Management</a:t>
            </a:r>
            <a:endParaRPr sz="1400">
              <a:solidFill>
                <a:srgbClr val="666666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●"/>
            </a:pPr>
            <a:r>
              <a:rPr lang="en" sz="1400">
                <a:solidFill>
                  <a:srgbClr val="666666"/>
                </a:solidFill>
              </a:rPr>
              <a:t>Landscape, Natural Resources, &amp; Agriculture</a:t>
            </a:r>
            <a:endParaRPr sz="140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rgbClr val="666666"/>
                </a:solidFill>
              </a:rPr>
              <a:t>ACES Added:</a:t>
            </a:r>
            <a:endParaRPr sz="1600" b="1">
              <a:solidFill>
                <a:srgbClr val="666666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666666"/>
              </a:buClr>
              <a:buSzPts val="1400"/>
              <a:buChar char="●"/>
            </a:pPr>
            <a:r>
              <a:rPr lang="en" sz="1400">
                <a:solidFill>
                  <a:srgbClr val="666666"/>
                </a:solidFill>
              </a:rPr>
              <a:t>Curriculum Integration of Climate Action</a:t>
            </a:r>
            <a:endParaRPr sz="14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>
              <a:solidFill>
                <a:srgbClr val="666666"/>
              </a:solidFill>
            </a:endParaRPr>
          </a:p>
        </p:txBody>
      </p:sp>
      <p:pic>
        <p:nvPicPr>
          <p:cNvPr id="239" name="Google Shape;239;p22"/>
          <p:cNvPicPr preferRelativeResize="0"/>
          <p:nvPr/>
        </p:nvPicPr>
        <p:blipFill rotWithShape="1">
          <a:blip r:embed="rId3">
            <a:alphaModFix/>
          </a:blip>
          <a:srcRect t="632" b="573"/>
          <a:stretch/>
        </p:blipFill>
        <p:spPr>
          <a:xfrm>
            <a:off x="4653425" y="0"/>
            <a:ext cx="4490575" cy="4983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3"/>
          <p:cNvSpPr txBox="1">
            <a:spLocks noGrp="1"/>
          </p:cNvSpPr>
          <p:nvPr>
            <p:ph type="title"/>
          </p:nvPr>
        </p:nvSpPr>
        <p:spPr>
          <a:xfrm>
            <a:off x="311700" y="306425"/>
            <a:ext cx="4061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Sustainability Liaisons</a:t>
            </a:r>
            <a:endParaRPr/>
          </a:p>
        </p:txBody>
      </p:sp>
      <p:sp>
        <p:nvSpPr>
          <p:cNvPr id="245" name="Google Shape;245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484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First Cohort of 10 Liaisons in Spring 2024 with plan to expand to more schools in 2024/2025 school year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Liaisons are teachers, librarians, safety coaches, etc.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Funded by Grant Program for 2024/2025 school year, but will need budget funding to continue beyond that.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46" name="Google Shape;24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7700" y="0"/>
            <a:ext cx="4416300" cy="498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4"/>
          <p:cNvSpPr txBox="1">
            <a:spLocks noGrp="1"/>
          </p:cNvSpPr>
          <p:nvPr>
            <p:ph type="title"/>
          </p:nvPr>
        </p:nvSpPr>
        <p:spPr>
          <a:xfrm>
            <a:off x="705650" y="445025"/>
            <a:ext cx="8126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Sustainability Liaison Successes</a:t>
            </a:r>
            <a:endParaRPr/>
          </a:p>
        </p:txBody>
      </p:sp>
      <p:sp>
        <p:nvSpPr>
          <p:cNvPr id="252" name="Google Shape;252;p24"/>
          <p:cNvSpPr txBox="1">
            <a:spLocks noGrp="1"/>
          </p:cNvSpPr>
          <p:nvPr>
            <p:ph type="body" idx="1"/>
          </p:nvPr>
        </p:nvSpPr>
        <p:spPr>
          <a:xfrm>
            <a:off x="896250" y="1597750"/>
            <a:ext cx="2286000" cy="325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rgbClr val="666666"/>
                </a:solidFill>
              </a:rPr>
              <a:t>Erikka Goff - MHS</a:t>
            </a:r>
            <a:endParaRPr sz="1600" b="1">
              <a:solidFill>
                <a:srgbClr val="666666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300"/>
              <a:buChar char="●"/>
            </a:pPr>
            <a:r>
              <a:rPr lang="en" sz="1300">
                <a:solidFill>
                  <a:srgbClr val="666666"/>
                </a:solidFill>
              </a:rPr>
              <a:t>Window clings on large media center windows to make them more visible to birds and to decrease bird collisions</a:t>
            </a:r>
            <a:endParaRPr sz="1300">
              <a:solidFill>
                <a:srgbClr val="666666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666666"/>
              </a:buClr>
              <a:buSzPts val="1300"/>
              <a:buChar char="●"/>
            </a:pPr>
            <a:r>
              <a:rPr lang="en" sz="1300">
                <a:solidFill>
                  <a:srgbClr val="666666"/>
                </a:solidFill>
              </a:rPr>
              <a:t>Underclassmen litter pick-ups during SATs</a:t>
            </a:r>
            <a:endParaRPr sz="1500"/>
          </a:p>
        </p:txBody>
      </p:sp>
      <p:sp>
        <p:nvSpPr>
          <p:cNvPr id="253" name="Google Shape;253;p24"/>
          <p:cNvSpPr txBox="1">
            <a:spLocks noGrp="1"/>
          </p:cNvSpPr>
          <p:nvPr>
            <p:ph type="body" idx="1"/>
          </p:nvPr>
        </p:nvSpPr>
        <p:spPr>
          <a:xfrm>
            <a:off x="3671250" y="1597875"/>
            <a:ext cx="2286000" cy="325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666666"/>
                </a:solidFill>
              </a:rPr>
              <a:t>Dimitra Aumiller - BWE</a:t>
            </a:r>
            <a:endParaRPr sz="1600" b="1">
              <a:solidFill>
                <a:srgbClr val="666666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300"/>
              <a:buChar char="●"/>
            </a:pPr>
            <a:r>
              <a:rPr lang="en" sz="1300">
                <a:solidFill>
                  <a:srgbClr val="666666"/>
                </a:solidFill>
              </a:rPr>
              <a:t>Vermicomposting projects in the learning garden</a:t>
            </a:r>
            <a:endParaRPr sz="1300">
              <a:solidFill>
                <a:srgbClr val="666666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300"/>
              <a:buChar char="●"/>
            </a:pPr>
            <a:r>
              <a:rPr lang="en" sz="1300">
                <a:solidFill>
                  <a:srgbClr val="666666"/>
                </a:solidFill>
              </a:rPr>
              <a:t>Take home compost bins for students &amp; families</a:t>
            </a:r>
            <a:endParaRPr sz="1300">
              <a:solidFill>
                <a:srgbClr val="666666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300"/>
              <a:buChar char="●"/>
            </a:pPr>
            <a:r>
              <a:rPr lang="en" sz="1300">
                <a:solidFill>
                  <a:srgbClr val="666666"/>
                </a:solidFill>
              </a:rPr>
              <a:t>Awarded Allstate grant to purchase aquaponics system for school</a:t>
            </a:r>
            <a:endParaRPr sz="130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200" b="1">
              <a:solidFill>
                <a:srgbClr val="666666"/>
              </a:solidFill>
            </a:endParaRPr>
          </a:p>
        </p:txBody>
      </p:sp>
      <p:sp>
        <p:nvSpPr>
          <p:cNvPr id="254" name="Google Shape;254;p24"/>
          <p:cNvSpPr txBox="1">
            <a:spLocks noGrp="1"/>
          </p:cNvSpPr>
          <p:nvPr>
            <p:ph type="body" idx="1"/>
          </p:nvPr>
        </p:nvSpPr>
        <p:spPr>
          <a:xfrm>
            <a:off x="6384650" y="1597875"/>
            <a:ext cx="2286000" cy="325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Calder McLellan - MEL</a:t>
            </a:r>
            <a:endParaRPr b="1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Char char="●"/>
            </a:pPr>
            <a:r>
              <a:rPr lang="en" sz="12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Hosted clothing and toy swaps to reduce waste in community</a:t>
            </a:r>
            <a:endParaRPr sz="120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Char char="●"/>
            </a:pPr>
            <a:r>
              <a:rPr lang="en" sz="12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‘Nude Food Fridays’ encouraged students to pack lunches with zero waste.  School kitchen also participated.</a:t>
            </a:r>
            <a:endParaRPr sz="120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666666"/>
              </a:buClr>
              <a:buSzPts val="1200"/>
              <a:buFont typeface="Arial"/>
              <a:buChar char="●"/>
            </a:pPr>
            <a:r>
              <a:rPr lang="en" sz="12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Encouraged idling reduction for vehicles in student  pickup line.</a:t>
            </a:r>
            <a:endParaRPr sz="1200" b="1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5"/>
          <p:cNvSpPr txBox="1">
            <a:spLocks noGrp="1"/>
          </p:cNvSpPr>
          <p:nvPr>
            <p:ph type="title"/>
          </p:nvPr>
        </p:nvSpPr>
        <p:spPr>
          <a:xfrm>
            <a:off x="311700" y="306425"/>
            <a:ext cx="4061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Composting Updates</a:t>
            </a:r>
            <a:endParaRPr/>
          </a:p>
        </p:txBody>
      </p:sp>
      <p:sp>
        <p:nvSpPr>
          <p:cNvPr id="260" name="Google Shape;260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69900" cy="349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457200" lvl="0" indent="-333657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ct val="100000"/>
              <a:buChar char="●"/>
            </a:pPr>
            <a:r>
              <a:rPr lang="en" sz="2134">
                <a:solidFill>
                  <a:srgbClr val="666666"/>
                </a:solidFill>
              </a:rPr>
              <a:t>ACES &amp; SWAAC Volunteers + Sustainability Liaisons expanding cafeteria composting programs at several schools supported with classroom lessons.</a:t>
            </a:r>
            <a:endParaRPr sz="2134">
              <a:solidFill>
                <a:srgbClr val="666666"/>
              </a:solidFill>
            </a:endParaRPr>
          </a:p>
          <a:p>
            <a:pPr marL="457200" lvl="0" indent="-333657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ct val="100000"/>
              <a:buChar char="●"/>
            </a:pPr>
            <a:r>
              <a:rPr lang="en" sz="2134">
                <a:solidFill>
                  <a:srgbClr val="666666"/>
                </a:solidFill>
              </a:rPr>
              <a:t>More compost collected in first half of 2024 than any other year.  5.75 MT CO2 emissions avoided so far this year.</a:t>
            </a:r>
            <a:endParaRPr sz="2134">
              <a:solidFill>
                <a:srgbClr val="666666"/>
              </a:solidFill>
            </a:endParaRPr>
          </a:p>
          <a:p>
            <a:pPr marL="457200" lvl="0" indent="-333657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ct val="100000"/>
              <a:buChar char="●"/>
            </a:pPr>
            <a:r>
              <a:rPr lang="en" sz="2134">
                <a:solidFill>
                  <a:srgbClr val="666666"/>
                </a:solidFill>
              </a:rPr>
              <a:t>Child Nutrition increasing compostable serving ware for 24/25 school year.</a:t>
            </a:r>
            <a:endParaRPr sz="2134">
              <a:solidFill>
                <a:srgbClr val="666666"/>
              </a:solidFill>
            </a:endParaRPr>
          </a:p>
          <a:p>
            <a:pPr marL="457200" lvl="0" indent="0" algn="l" rtl="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61" name="Google Shape;26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6600" y="65800"/>
            <a:ext cx="3514711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26"/>
          <p:cNvPicPr preferRelativeResize="0"/>
          <p:nvPr/>
        </p:nvPicPr>
        <p:blipFill rotWithShape="1">
          <a:blip r:embed="rId3">
            <a:alphaModFix/>
          </a:blip>
          <a:srcRect b="724"/>
          <a:stretch/>
        </p:blipFill>
        <p:spPr>
          <a:xfrm>
            <a:off x="0" y="0"/>
            <a:ext cx="4435849" cy="4984001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6"/>
          <p:cNvSpPr txBox="1">
            <a:spLocks noGrp="1"/>
          </p:cNvSpPr>
          <p:nvPr>
            <p:ph type="title"/>
          </p:nvPr>
        </p:nvSpPr>
        <p:spPr>
          <a:xfrm>
            <a:off x="4785325" y="152425"/>
            <a:ext cx="4061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Reusable Flatware Pilot</a:t>
            </a:r>
            <a:endParaRPr/>
          </a:p>
        </p:txBody>
      </p:sp>
      <p:sp>
        <p:nvSpPr>
          <p:cNvPr id="268" name="Google Shape;268;p26"/>
          <p:cNvSpPr txBox="1">
            <a:spLocks noGrp="1"/>
          </p:cNvSpPr>
          <p:nvPr>
            <p:ph type="body" idx="1"/>
          </p:nvPr>
        </p:nvSpPr>
        <p:spPr>
          <a:xfrm>
            <a:off x="4839225" y="725125"/>
            <a:ext cx="3861600" cy="408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1">
                <a:solidFill>
                  <a:srgbClr val="666666"/>
                </a:solidFill>
              </a:rPr>
              <a:t>Composting is great, but waste reduction is ideal.  ACES is committed to reducing waste in cafeterias.</a:t>
            </a:r>
            <a:endParaRPr sz="1601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72">
              <a:solidFill>
                <a:srgbClr val="666666"/>
              </a:solidFill>
            </a:endParaRPr>
          </a:p>
          <a:p>
            <a:pPr marL="457200" lvl="0" indent="-313209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332"/>
              <a:buChar char="●"/>
            </a:pPr>
            <a:r>
              <a:rPr lang="en" sz="1332">
                <a:solidFill>
                  <a:srgbClr val="666666"/>
                </a:solidFill>
              </a:rPr>
              <a:t>ACES is very interested in conducting a reusable flatware pilot in a few schools</a:t>
            </a:r>
            <a:endParaRPr sz="1332">
              <a:solidFill>
                <a:srgbClr val="666666"/>
              </a:solidFill>
            </a:endParaRPr>
          </a:p>
          <a:p>
            <a:pPr marL="457200" lvl="0" indent="-313209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332"/>
              <a:buChar char="●"/>
            </a:pPr>
            <a:r>
              <a:rPr lang="en" sz="1332">
                <a:solidFill>
                  <a:srgbClr val="666666"/>
                </a:solidFill>
              </a:rPr>
              <a:t>Students from Murray have been voiced their support of this initiation at School Board &amp; ACES meetings.</a:t>
            </a:r>
            <a:endParaRPr sz="1332">
              <a:solidFill>
                <a:srgbClr val="666666"/>
              </a:solidFill>
            </a:endParaRPr>
          </a:p>
          <a:p>
            <a:pPr marL="457200" lvl="0" indent="-313209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332"/>
              <a:buChar char="●"/>
            </a:pPr>
            <a:r>
              <a:rPr lang="en" sz="1332">
                <a:solidFill>
                  <a:srgbClr val="666666"/>
                </a:solidFill>
              </a:rPr>
              <a:t>Pilot would require budgetary funding due to cost of dishwashing labor.  Expanding this initiative division wide would create staffing challenges.</a:t>
            </a:r>
            <a:endParaRPr sz="1332">
              <a:solidFill>
                <a:srgbClr val="666666"/>
              </a:solidFill>
            </a:endParaRPr>
          </a:p>
          <a:p>
            <a:pPr marL="457200" lvl="0" indent="-313209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332"/>
              <a:buChar char="●"/>
            </a:pPr>
            <a:r>
              <a:rPr lang="en" sz="1332">
                <a:solidFill>
                  <a:srgbClr val="666666"/>
                </a:solidFill>
              </a:rPr>
              <a:t>Cost to conduct pilot at Murray is expected to be $2500.</a:t>
            </a:r>
            <a:endParaRPr sz="1332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94300" y="-76200"/>
            <a:ext cx="9314501" cy="1693350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7"/>
          <p:cNvSpPr txBox="1">
            <a:spLocks noGrp="1"/>
          </p:cNvSpPr>
          <p:nvPr>
            <p:ph type="title"/>
          </p:nvPr>
        </p:nvSpPr>
        <p:spPr>
          <a:xfrm>
            <a:off x="2541138" y="122375"/>
            <a:ext cx="4061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Outdoor Lighting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75" name="Google Shape;275;p27"/>
          <p:cNvSpPr txBox="1">
            <a:spLocks noGrp="1"/>
          </p:cNvSpPr>
          <p:nvPr>
            <p:ph type="body" idx="1"/>
          </p:nvPr>
        </p:nvSpPr>
        <p:spPr>
          <a:xfrm>
            <a:off x="685800" y="1777050"/>
            <a:ext cx="2286000" cy="307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666666"/>
                </a:solidFill>
              </a:rPr>
              <a:t>Benefits:</a:t>
            </a:r>
            <a:endParaRPr b="1">
              <a:solidFill>
                <a:srgbClr val="666666"/>
              </a:solidFill>
            </a:endParaRPr>
          </a:p>
          <a:p>
            <a:pPr marL="457200" lvl="0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200"/>
              <a:buChar char="●"/>
            </a:pPr>
            <a:r>
              <a:rPr lang="en" sz="1400">
                <a:solidFill>
                  <a:srgbClr val="666666"/>
                </a:solidFill>
              </a:rPr>
              <a:t>Reduced Energy Use, GHG Emissions, &amp; Cost</a:t>
            </a:r>
            <a:endParaRPr sz="1400">
              <a:solidFill>
                <a:srgbClr val="666666"/>
              </a:solidFill>
            </a:endParaRPr>
          </a:p>
          <a:p>
            <a:pPr marL="457200" lvl="0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200"/>
              <a:buChar char="●"/>
            </a:pPr>
            <a:r>
              <a:rPr lang="en" sz="1400">
                <a:solidFill>
                  <a:srgbClr val="666666"/>
                </a:solidFill>
              </a:rPr>
              <a:t>Reduced light pollution</a:t>
            </a:r>
            <a:endParaRPr sz="1400">
              <a:solidFill>
                <a:srgbClr val="666666"/>
              </a:solidFill>
            </a:endParaRPr>
          </a:p>
          <a:p>
            <a:pPr marL="457200" lvl="0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200"/>
              <a:buChar char="●"/>
            </a:pPr>
            <a:r>
              <a:rPr lang="en" sz="1400">
                <a:solidFill>
                  <a:srgbClr val="666666"/>
                </a:solidFill>
              </a:rPr>
              <a:t>Reduced Impact to Animals</a:t>
            </a:r>
            <a:endParaRPr sz="12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276" name="Google Shape;276;p27"/>
          <p:cNvSpPr txBox="1">
            <a:spLocks noGrp="1"/>
          </p:cNvSpPr>
          <p:nvPr>
            <p:ph type="body" idx="1"/>
          </p:nvPr>
        </p:nvSpPr>
        <p:spPr>
          <a:xfrm>
            <a:off x="3549500" y="1777275"/>
            <a:ext cx="2476200" cy="325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666666"/>
                </a:solidFill>
              </a:rPr>
              <a:t>Goals: </a:t>
            </a:r>
            <a:endParaRPr b="1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65760" marR="0" lvl="0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200"/>
              <a:buChar char="●"/>
            </a:pPr>
            <a:r>
              <a:rPr lang="en" sz="1400">
                <a:solidFill>
                  <a:srgbClr val="666666"/>
                </a:solidFill>
              </a:rPr>
              <a:t>Retrofit Remaining fixtures to LED</a:t>
            </a:r>
            <a:endParaRPr sz="1400">
              <a:solidFill>
                <a:srgbClr val="666666"/>
              </a:solidFill>
            </a:endParaRPr>
          </a:p>
          <a:p>
            <a:pPr marL="365760" marR="0" lvl="0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200"/>
              <a:buChar char="●"/>
            </a:pPr>
            <a:r>
              <a:rPr lang="en" sz="1400">
                <a:solidFill>
                  <a:srgbClr val="666666"/>
                </a:solidFill>
              </a:rPr>
              <a:t>All new construction complies with LEED Requirements</a:t>
            </a:r>
            <a:endParaRPr sz="1400">
              <a:solidFill>
                <a:srgbClr val="666666"/>
              </a:solidFill>
            </a:endParaRPr>
          </a:p>
          <a:p>
            <a:pPr marL="365760" marR="0" lvl="0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200"/>
              <a:buChar char="●"/>
            </a:pPr>
            <a:r>
              <a:rPr lang="en" sz="1400">
                <a:solidFill>
                  <a:srgbClr val="666666"/>
                </a:solidFill>
              </a:rPr>
              <a:t>Convert lighting systems from photocell to BAS for improved control</a:t>
            </a:r>
            <a:endParaRPr sz="1400">
              <a:solidFill>
                <a:srgbClr val="666666"/>
              </a:solidFill>
            </a:endParaRPr>
          </a:p>
          <a:p>
            <a:pPr marL="365760" marR="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400"/>
              <a:buChar char="●"/>
            </a:pPr>
            <a:r>
              <a:rPr lang="en" sz="1400">
                <a:solidFill>
                  <a:srgbClr val="666666"/>
                </a:solidFill>
              </a:rPr>
              <a:t>Optimize functionality of existing fixtures </a:t>
            </a:r>
            <a:endParaRPr sz="140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200" b="1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27"/>
          <p:cNvSpPr txBox="1">
            <a:spLocks noGrp="1"/>
          </p:cNvSpPr>
          <p:nvPr>
            <p:ph type="body" idx="1"/>
          </p:nvPr>
        </p:nvSpPr>
        <p:spPr>
          <a:xfrm>
            <a:off x="6384650" y="1777275"/>
            <a:ext cx="2286000" cy="307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666666"/>
                </a:solidFill>
              </a:rPr>
              <a:t>Future Goals:</a:t>
            </a:r>
            <a:endParaRPr b="1">
              <a:solidFill>
                <a:srgbClr val="666666"/>
              </a:solidFill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200"/>
              <a:buChar char="●"/>
            </a:pPr>
            <a:r>
              <a:rPr lang="en" sz="1400">
                <a:solidFill>
                  <a:srgbClr val="666666"/>
                </a:solidFill>
              </a:rPr>
              <a:t>Evaluate safety &amp; security implications of reduced lighting schedule &amp; implement</a:t>
            </a:r>
            <a:endParaRPr sz="120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20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200" b="1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8"/>
          <p:cNvSpPr txBox="1">
            <a:spLocks noGrp="1"/>
          </p:cNvSpPr>
          <p:nvPr>
            <p:ph type="title"/>
          </p:nvPr>
        </p:nvSpPr>
        <p:spPr>
          <a:xfrm>
            <a:off x="183150" y="152425"/>
            <a:ext cx="2224500" cy="13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Sustainable Design of New Schools</a:t>
            </a:r>
            <a:endParaRPr/>
          </a:p>
        </p:txBody>
      </p:sp>
      <p:sp>
        <p:nvSpPr>
          <p:cNvPr id="283" name="Google Shape;283;p28"/>
          <p:cNvSpPr txBox="1">
            <a:spLocks noGrp="1"/>
          </p:cNvSpPr>
          <p:nvPr>
            <p:ph type="body" idx="1"/>
          </p:nvPr>
        </p:nvSpPr>
        <p:spPr>
          <a:xfrm>
            <a:off x="76725" y="1461750"/>
            <a:ext cx="2331000" cy="34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65760" lvl="0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600"/>
              <a:buChar char="●"/>
            </a:pPr>
            <a:r>
              <a:rPr lang="en" sz="1600">
                <a:solidFill>
                  <a:srgbClr val="666666"/>
                </a:solidFill>
              </a:rPr>
              <a:t>Renewable Energy</a:t>
            </a:r>
            <a:endParaRPr sz="1600">
              <a:solidFill>
                <a:srgbClr val="666666"/>
              </a:solidFill>
            </a:endParaRPr>
          </a:p>
          <a:p>
            <a:pPr marL="365760" lvl="0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600"/>
              <a:buChar char="●"/>
            </a:pPr>
            <a:r>
              <a:rPr lang="en" sz="1600">
                <a:solidFill>
                  <a:srgbClr val="666666"/>
                </a:solidFill>
              </a:rPr>
              <a:t>Construction Waste Management</a:t>
            </a:r>
            <a:endParaRPr sz="1600">
              <a:solidFill>
                <a:srgbClr val="666666"/>
              </a:solidFill>
            </a:endParaRPr>
          </a:p>
          <a:p>
            <a:pPr marL="365760" lvl="0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600"/>
              <a:buChar char="●"/>
            </a:pPr>
            <a:r>
              <a:rPr lang="en" sz="1600">
                <a:solidFill>
                  <a:srgbClr val="666666"/>
                </a:solidFill>
              </a:rPr>
              <a:t>Daylighting</a:t>
            </a:r>
            <a:endParaRPr sz="1600">
              <a:solidFill>
                <a:srgbClr val="666666"/>
              </a:solidFill>
            </a:endParaRPr>
          </a:p>
          <a:p>
            <a:pPr marL="365760" lvl="0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600"/>
              <a:buChar char="●"/>
            </a:pPr>
            <a:r>
              <a:rPr lang="en" sz="1600">
                <a:solidFill>
                  <a:srgbClr val="666666"/>
                </a:solidFill>
              </a:rPr>
              <a:t>Protection &amp; restoration of wildlife habitats</a:t>
            </a:r>
            <a:endParaRPr sz="1600">
              <a:solidFill>
                <a:srgbClr val="666666"/>
              </a:solidFill>
            </a:endParaRPr>
          </a:p>
          <a:p>
            <a:pPr marL="365760" lvl="0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600"/>
              <a:buChar char="●"/>
            </a:pPr>
            <a:r>
              <a:rPr lang="en" sz="1600">
                <a:solidFill>
                  <a:srgbClr val="666666"/>
                </a:solidFill>
              </a:rPr>
              <a:t>Optimization of energy efficiency</a:t>
            </a:r>
            <a:endParaRPr sz="1600">
              <a:solidFill>
                <a:srgbClr val="666666"/>
              </a:solidFill>
            </a:endParaRPr>
          </a:p>
          <a:p>
            <a:pPr marL="365760" lvl="0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600"/>
              <a:buChar char="●"/>
            </a:pPr>
            <a:r>
              <a:rPr lang="en" sz="1600">
                <a:solidFill>
                  <a:srgbClr val="666666"/>
                </a:solidFill>
              </a:rPr>
              <a:t>Electric Vehicle Charging</a:t>
            </a:r>
            <a:endParaRPr sz="160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60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6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600">
              <a:solidFill>
                <a:srgbClr val="666666"/>
              </a:solidFill>
            </a:endParaRPr>
          </a:p>
        </p:txBody>
      </p:sp>
      <p:pic>
        <p:nvPicPr>
          <p:cNvPr id="284" name="Google Shape;28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4150" y="0"/>
            <a:ext cx="6329853" cy="499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9"/>
          <p:cNvSpPr txBox="1">
            <a:spLocks noGrp="1"/>
          </p:cNvSpPr>
          <p:nvPr>
            <p:ph type="title"/>
          </p:nvPr>
        </p:nvSpPr>
        <p:spPr>
          <a:xfrm>
            <a:off x="246125" y="3372025"/>
            <a:ext cx="2224500" cy="13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Solar Power Purchase Agreement</a:t>
            </a:r>
            <a:endParaRPr/>
          </a:p>
        </p:txBody>
      </p:sp>
      <p:pic>
        <p:nvPicPr>
          <p:cNvPr id="290" name="Google Shape;29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9775" y="0"/>
            <a:ext cx="6324225" cy="4983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0"/>
          <p:cNvSpPr txBox="1">
            <a:spLocks noGrp="1"/>
          </p:cNvSpPr>
          <p:nvPr>
            <p:ph type="title"/>
          </p:nvPr>
        </p:nvSpPr>
        <p:spPr>
          <a:xfrm>
            <a:off x="508650" y="179900"/>
            <a:ext cx="8126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Solar PPA</a:t>
            </a:r>
            <a:endParaRPr/>
          </a:p>
        </p:txBody>
      </p:sp>
      <p:sp>
        <p:nvSpPr>
          <p:cNvPr id="296" name="Google Shape;296;p30"/>
          <p:cNvSpPr txBox="1">
            <a:spLocks noGrp="1"/>
          </p:cNvSpPr>
          <p:nvPr>
            <p:ph type="body" idx="1"/>
          </p:nvPr>
        </p:nvSpPr>
        <p:spPr>
          <a:xfrm>
            <a:off x="841150" y="736875"/>
            <a:ext cx="7739100" cy="191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666666"/>
                </a:solidFill>
              </a:rPr>
              <a:t>How a PPA works:</a:t>
            </a:r>
            <a:endParaRPr sz="1600" b="1">
              <a:solidFill>
                <a:srgbClr val="666666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300"/>
              <a:buChar char="●"/>
            </a:pPr>
            <a:r>
              <a:rPr lang="en" sz="1300">
                <a:solidFill>
                  <a:srgbClr val="666666"/>
                </a:solidFill>
              </a:rPr>
              <a:t>ACPS leases roof space to a solar developer</a:t>
            </a:r>
            <a:endParaRPr sz="1300">
              <a:solidFill>
                <a:srgbClr val="666666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300"/>
              <a:buChar char="●"/>
            </a:pPr>
            <a:r>
              <a:rPr lang="en" sz="1300">
                <a:solidFill>
                  <a:srgbClr val="666666"/>
                </a:solidFill>
              </a:rPr>
              <a:t>Solar developer owns &amp; installs photovoltaic panels on ACPS roofs at no upfront cost to the school division.</a:t>
            </a:r>
            <a:endParaRPr sz="1300">
              <a:solidFill>
                <a:srgbClr val="666666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666666"/>
              </a:buClr>
              <a:buSzPts val="1300"/>
              <a:buChar char="●"/>
            </a:pPr>
            <a:r>
              <a:rPr lang="en" sz="1300">
                <a:solidFill>
                  <a:srgbClr val="666666"/>
                </a:solidFill>
              </a:rPr>
              <a:t>ACPS agrees to purchase energy from these systems at a predetermined rate that is typically more competitive than grid-purchased electricity for the 25-year term of the PPA</a:t>
            </a:r>
            <a:endParaRPr sz="1300">
              <a:solidFill>
                <a:srgbClr val="666666"/>
              </a:solidFill>
            </a:endParaRPr>
          </a:p>
        </p:txBody>
      </p:sp>
      <p:sp>
        <p:nvSpPr>
          <p:cNvPr id="297" name="Google Shape;297;p30"/>
          <p:cNvSpPr/>
          <p:nvPr/>
        </p:nvSpPr>
        <p:spPr>
          <a:xfrm>
            <a:off x="3977700" y="2854675"/>
            <a:ext cx="1280100" cy="1280100"/>
          </a:xfrm>
          <a:prstGeom prst="ellipse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$10M</a:t>
            </a:r>
            <a:r>
              <a:rPr lang="en" sz="18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" sz="12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Lifetime Savings</a:t>
            </a:r>
            <a:endParaRPr sz="1500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98" name="Google Shape;298;p30"/>
          <p:cNvSpPr/>
          <p:nvPr/>
        </p:nvSpPr>
        <p:spPr>
          <a:xfrm>
            <a:off x="1499200" y="2854675"/>
            <a:ext cx="1280100" cy="1280100"/>
          </a:xfrm>
          <a:prstGeom prst="ellipse">
            <a:avLst/>
          </a:prstGeom>
          <a:solidFill>
            <a:srgbClr val="0304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10</a:t>
            </a:r>
            <a:endParaRPr sz="20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Schools</a:t>
            </a:r>
            <a:endParaRPr sz="12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99" name="Google Shape;299;p30"/>
          <p:cNvSpPr/>
          <p:nvPr/>
        </p:nvSpPr>
        <p:spPr>
          <a:xfrm>
            <a:off x="6456200" y="2854675"/>
            <a:ext cx="1280100" cy="1280100"/>
          </a:xfrm>
          <a:prstGeom prst="ellipse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35%</a:t>
            </a:r>
            <a:r>
              <a:rPr lang="en" sz="18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" sz="12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ACPS Electric Usage</a:t>
            </a:r>
            <a:endParaRPr sz="1500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300" name="Google Shape;300;p30"/>
          <p:cNvSpPr/>
          <p:nvPr/>
        </p:nvSpPr>
        <p:spPr>
          <a:xfrm>
            <a:off x="2687800" y="3666125"/>
            <a:ext cx="1280100" cy="1280100"/>
          </a:xfrm>
          <a:prstGeom prst="ellipse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4.9 </a:t>
            </a:r>
            <a:r>
              <a:rPr lang="en" sz="12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Mega- watts</a:t>
            </a:r>
            <a:endParaRPr sz="12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301" name="Google Shape;301;p30"/>
          <p:cNvSpPr/>
          <p:nvPr/>
        </p:nvSpPr>
        <p:spPr>
          <a:xfrm>
            <a:off x="5267600" y="3666125"/>
            <a:ext cx="1280100" cy="1280100"/>
          </a:xfrm>
          <a:prstGeom prst="ellipse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70K </a:t>
            </a:r>
            <a:endParaRPr sz="2000" b="1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GHG Emissions Avoided</a:t>
            </a:r>
            <a:endParaRPr sz="1200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1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Questions/Discussion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649</Words>
  <Application>Microsoft Office PowerPoint</Application>
  <PresentationFormat>On-screen Show (16:9)</PresentationFormat>
  <Paragraphs>111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Barlow</vt:lpstr>
      <vt:lpstr>Roboto</vt:lpstr>
      <vt:lpstr>Barlow ExtraBold</vt:lpstr>
      <vt:lpstr>Arial</vt:lpstr>
      <vt:lpstr>Simple Light</vt:lpstr>
      <vt:lpstr>Advisory Committee for Environmental Sustainability (ACES)</vt:lpstr>
      <vt:lpstr>Agenda</vt:lpstr>
      <vt:lpstr>Strategic Plan: Learning for All</vt:lpstr>
      <vt:lpstr>ACES Focus Areas</vt:lpstr>
      <vt:lpstr>Sustainability Liaisons</vt:lpstr>
      <vt:lpstr>Sustainability Liaison Successes</vt:lpstr>
      <vt:lpstr>Composting Updates</vt:lpstr>
      <vt:lpstr>Reusable Flatware Pilot</vt:lpstr>
      <vt:lpstr>Outdoor Lighting</vt:lpstr>
      <vt:lpstr>Sustainable Design of New Schools</vt:lpstr>
      <vt:lpstr>Solar Power Purchase Agreement</vt:lpstr>
      <vt:lpstr>Solar PPA</vt:lpstr>
      <vt:lpstr>Questions/Discussion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Christine Thompson</dc:creator>
  <cp:lastModifiedBy>Christine Thompson</cp:lastModifiedBy>
  <cp:revision>1</cp:revision>
  <dcterms:modified xsi:type="dcterms:W3CDTF">2024-08-01T13:47:10Z</dcterms:modified>
</cp:coreProperties>
</file>