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7"/>
      <p:bold r:id="rId18"/>
      <p:italic r:id="rId19"/>
      <p:boldItalic r:id="rId20"/>
    </p:embeddedFont>
    <p:embeddedFont>
      <p:font typeface="Barlow ExtraBold" panose="00000900000000000000" pitchFamily="2" charset="0"/>
      <p:bold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17F253-E6ED-4CD4-AA62-A361B7768BD8}">
  <a:tblStyle styleId="{3517F253-E6ED-4CD4-AA62-A361B7768B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fdeffb4c67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fdeffb4c67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95eaeb35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95eaeb35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fdeffb4c67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fdeffb4c67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fdeffb4c67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fdeffb4c67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0887e03c4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0887e03c4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0887e03c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0887e03c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0887e03c4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0887e03c4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0887e03c4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0887e03c41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0887e03c4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0887e03c4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0887e03c4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0887e03c4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0887e03c4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0887e03c4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0887e03c4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0887e03c4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fdeffb4c67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fdeffb4c67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E7FB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90008" y="303525"/>
            <a:ext cx="776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oboto"/>
              <a:buNone/>
              <a:defRPr sz="52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90001" y="2356125"/>
            <a:ext cx="776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sz="28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E7FB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None/>
              <a:defRPr sz="36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None/>
              <a:defRPr sz="36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rgbClr val="E7FB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13" y="498300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285987" y="498300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4571962" y="498300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6857987" y="498300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 1 1">
  <p:cSld name="TITLE_AND_BODY_1_1_1_1">
    <p:bg>
      <p:bgPr>
        <a:solidFill>
          <a:srgbClr val="E7FB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705650" y="1152475"/>
            <a:ext cx="8127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1"/>
          </p:nvPr>
        </p:nvSpPr>
        <p:spPr>
          <a:xfrm>
            <a:off x="705650" y="1152475"/>
            <a:ext cx="381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2"/>
          </p:nvPr>
        </p:nvSpPr>
        <p:spPr>
          <a:xfrm>
            <a:off x="5017335" y="1152475"/>
            <a:ext cx="381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8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8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8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8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8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776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0" y="473970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0" y="431631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0" y="389293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0" y="346954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0" y="3046164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"/>
          <p:cNvSpPr/>
          <p:nvPr/>
        </p:nvSpPr>
        <p:spPr>
          <a:xfrm>
            <a:off x="0" y="2622780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/>
          <p:nvPr/>
        </p:nvSpPr>
        <p:spPr>
          <a:xfrm>
            <a:off x="0" y="2199395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"/>
          <p:cNvSpPr/>
          <p:nvPr/>
        </p:nvSpPr>
        <p:spPr>
          <a:xfrm>
            <a:off x="0" y="1776011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"/>
          <p:cNvSpPr/>
          <p:nvPr/>
        </p:nvSpPr>
        <p:spPr>
          <a:xfrm>
            <a:off x="0" y="1352627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"/>
          <p:cNvSpPr/>
          <p:nvPr/>
        </p:nvSpPr>
        <p:spPr>
          <a:xfrm>
            <a:off x="0" y="929243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9"/>
          <p:cNvSpPr/>
          <p:nvPr/>
        </p:nvSpPr>
        <p:spPr>
          <a:xfrm>
            <a:off x="0" y="505859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9"/>
          <p:cNvSpPr/>
          <p:nvPr/>
        </p:nvSpPr>
        <p:spPr>
          <a:xfrm>
            <a:off x="0" y="82475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9"/>
          <p:cNvSpPr/>
          <p:nvPr/>
        </p:nvSpPr>
        <p:spPr>
          <a:xfrm>
            <a:off x="8847900" y="4739712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9"/>
          <p:cNvSpPr/>
          <p:nvPr/>
        </p:nvSpPr>
        <p:spPr>
          <a:xfrm>
            <a:off x="8847900" y="4316328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8847900" y="3892944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8847900" y="3469560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/>
          <p:nvPr/>
        </p:nvSpPr>
        <p:spPr>
          <a:xfrm>
            <a:off x="8847900" y="3046176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/>
          <p:nvPr/>
        </p:nvSpPr>
        <p:spPr>
          <a:xfrm>
            <a:off x="8847900" y="2622792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8847900" y="2199408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8847900" y="1776024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8847900" y="135264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8847900" y="92925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>
            <a:off x="8847900" y="50587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>
            <a:off x="8847900" y="8248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0" name="Google Shape;110;p10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0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0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0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0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0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0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11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1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1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1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1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1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1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bg>
      <p:bgPr>
        <a:solidFill>
          <a:srgbClr val="E7FB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8" name="Google Shape;138;p12"/>
          <p:cNvSpPr/>
          <p:nvPr/>
        </p:nvSpPr>
        <p:spPr>
          <a:xfrm>
            <a:off x="8320750" y="4739702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2"/>
          <p:cNvSpPr/>
          <p:nvPr/>
        </p:nvSpPr>
        <p:spPr>
          <a:xfrm>
            <a:off x="8320750" y="4316320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2"/>
          <p:cNvSpPr/>
          <p:nvPr/>
        </p:nvSpPr>
        <p:spPr>
          <a:xfrm>
            <a:off x="8320750" y="3892938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2"/>
          <p:cNvSpPr/>
          <p:nvPr/>
        </p:nvSpPr>
        <p:spPr>
          <a:xfrm>
            <a:off x="8320750" y="3469556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2"/>
          <p:cNvSpPr/>
          <p:nvPr/>
        </p:nvSpPr>
        <p:spPr>
          <a:xfrm>
            <a:off x="8320750" y="3046174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"/>
          <p:cNvSpPr/>
          <p:nvPr/>
        </p:nvSpPr>
        <p:spPr>
          <a:xfrm>
            <a:off x="8320750" y="2622792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"/>
          <p:cNvSpPr/>
          <p:nvPr/>
        </p:nvSpPr>
        <p:spPr>
          <a:xfrm>
            <a:off x="8320750" y="2199410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2"/>
          <p:cNvSpPr/>
          <p:nvPr/>
        </p:nvSpPr>
        <p:spPr>
          <a:xfrm>
            <a:off x="8320750" y="1776028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2"/>
          <p:cNvSpPr/>
          <p:nvPr/>
        </p:nvSpPr>
        <p:spPr>
          <a:xfrm>
            <a:off x="8320750" y="1352646"/>
            <a:ext cx="8232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2"/>
          <p:cNvSpPr/>
          <p:nvPr/>
        </p:nvSpPr>
        <p:spPr>
          <a:xfrm>
            <a:off x="8320750" y="929264"/>
            <a:ext cx="8232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2"/>
          <p:cNvSpPr/>
          <p:nvPr/>
        </p:nvSpPr>
        <p:spPr>
          <a:xfrm>
            <a:off x="8320750" y="505882"/>
            <a:ext cx="8232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2"/>
          <p:cNvSpPr/>
          <p:nvPr/>
        </p:nvSpPr>
        <p:spPr>
          <a:xfrm>
            <a:off x="8320750" y="82500"/>
            <a:ext cx="8232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/>
          <p:nvPr/>
        </p:nvSpPr>
        <p:spPr>
          <a:xfrm>
            <a:off x="4423950" y="4739712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3"/>
          <p:cNvSpPr/>
          <p:nvPr/>
        </p:nvSpPr>
        <p:spPr>
          <a:xfrm>
            <a:off x="4423950" y="4316328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3"/>
          <p:cNvSpPr/>
          <p:nvPr/>
        </p:nvSpPr>
        <p:spPr>
          <a:xfrm>
            <a:off x="4423950" y="3892944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4423950" y="3469560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3"/>
          <p:cNvSpPr/>
          <p:nvPr/>
        </p:nvSpPr>
        <p:spPr>
          <a:xfrm>
            <a:off x="4423950" y="3046176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3"/>
          <p:cNvSpPr/>
          <p:nvPr/>
        </p:nvSpPr>
        <p:spPr>
          <a:xfrm>
            <a:off x="4423950" y="2622792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3"/>
          <p:cNvSpPr/>
          <p:nvPr/>
        </p:nvSpPr>
        <p:spPr>
          <a:xfrm>
            <a:off x="4423950" y="2199408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3"/>
          <p:cNvSpPr/>
          <p:nvPr/>
        </p:nvSpPr>
        <p:spPr>
          <a:xfrm>
            <a:off x="4423950" y="1776024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4423950" y="1352640"/>
            <a:ext cx="296100" cy="3213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"/>
          <p:cNvSpPr/>
          <p:nvPr/>
        </p:nvSpPr>
        <p:spPr>
          <a:xfrm>
            <a:off x="4423950" y="929256"/>
            <a:ext cx="296100" cy="3213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"/>
          <p:cNvSpPr/>
          <p:nvPr/>
        </p:nvSpPr>
        <p:spPr>
          <a:xfrm>
            <a:off x="4423950" y="505872"/>
            <a:ext cx="296100" cy="3213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"/>
          <p:cNvSpPr/>
          <p:nvPr/>
        </p:nvSpPr>
        <p:spPr>
          <a:xfrm>
            <a:off x="4423950" y="82488"/>
            <a:ext cx="296100" cy="3213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7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title"/>
          </p:nvPr>
        </p:nvSpPr>
        <p:spPr>
          <a:xfrm>
            <a:off x="1893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1"/>
          </p:nvPr>
        </p:nvSpPr>
        <p:spPr>
          <a:xfrm>
            <a:off x="1893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body" idx="2"/>
          </p:nvPr>
        </p:nvSpPr>
        <p:spPr>
          <a:xfrm>
            <a:off x="50157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body" idx="1"/>
          </p:nvPr>
        </p:nvSpPr>
        <p:spPr>
          <a:xfrm>
            <a:off x="311700" y="41171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311695" y="4722275"/>
            <a:ext cx="1310700" cy="1134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"/>
          <p:cNvSpPr/>
          <p:nvPr/>
        </p:nvSpPr>
        <p:spPr>
          <a:xfrm>
            <a:off x="1622515" y="4722275"/>
            <a:ext cx="1310700" cy="1134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2933336" y="4722275"/>
            <a:ext cx="1310700" cy="1134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"/>
          <p:cNvSpPr/>
          <p:nvPr/>
        </p:nvSpPr>
        <p:spPr>
          <a:xfrm>
            <a:off x="4244185" y="4722275"/>
            <a:ext cx="1310700" cy="1134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rgbClr val="E7FB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15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2" name="Google Shape;182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E7FBFF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/>
          <p:nvPr/>
        </p:nvSpPr>
        <p:spPr>
          <a:xfrm>
            <a:off x="13" y="0"/>
            <a:ext cx="2286000" cy="1605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2285987" y="0"/>
            <a:ext cx="2286000" cy="160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4571962" y="0"/>
            <a:ext cx="2286000" cy="1605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6857987" y="0"/>
            <a:ext cx="2286000" cy="160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  <a:defRPr sz="1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dh.virginia.gov/coronavirus/sars-cov-2-in-wastewate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690008" y="303525"/>
            <a:ext cx="7764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Nursing and Health Services</a:t>
            </a:r>
            <a:endParaRPr sz="4600"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690001" y="2356125"/>
            <a:ext cx="776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Department of Student Services</a:t>
            </a:r>
            <a:endParaRPr/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000" y="3050650"/>
            <a:ext cx="2298601" cy="11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body" idx="1"/>
          </p:nvPr>
        </p:nvSpPr>
        <p:spPr>
          <a:xfrm>
            <a:off x="821575" y="1389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10" name="Google Shape;210;p20"/>
          <p:cNvSpPr/>
          <p:nvPr/>
        </p:nvSpPr>
        <p:spPr>
          <a:xfrm>
            <a:off x="311700" y="1512450"/>
            <a:ext cx="447000" cy="5100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0"/>
          <p:cNvSpPr txBox="1">
            <a:spLocks noGrp="1"/>
          </p:cNvSpPr>
          <p:nvPr>
            <p:ph type="body" idx="1"/>
          </p:nvPr>
        </p:nvSpPr>
        <p:spPr>
          <a:xfrm>
            <a:off x="821575" y="236497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12" name="Google Shape;212;p20"/>
          <p:cNvSpPr/>
          <p:nvPr/>
        </p:nvSpPr>
        <p:spPr>
          <a:xfrm>
            <a:off x="311700" y="2487825"/>
            <a:ext cx="447000" cy="510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0"/>
          <p:cNvSpPr txBox="1">
            <a:spLocks noGrp="1"/>
          </p:cNvSpPr>
          <p:nvPr>
            <p:ph type="body" idx="1"/>
          </p:nvPr>
        </p:nvSpPr>
        <p:spPr>
          <a:xfrm>
            <a:off x="821575" y="3340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14" name="Google Shape;214;p20"/>
          <p:cNvSpPr/>
          <p:nvPr/>
        </p:nvSpPr>
        <p:spPr>
          <a:xfrm>
            <a:off x="311700" y="3463200"/>
            <a:ext cx="447000" cy="510000"/>
          </a:xfrm>
          <a:prstGeom prst="rect">
            <a:avLst/>
          </a:prstGeom>
          <a:solidFill>
            <a:srgbClr val="0096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1"/>
          </p:nvPr>
        </p:nvSpPr>
        <p:spPr>
          <a:xfrm>
            <a:off x="4426800" y="1389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16" name="Google Shape;216;p20"/>
          <p:cNvSpPr/>
          <p:nvPr/>
        </p:nvSpPr>
        <p:spPr>
          <a:xfrm>
            <a:off x="3916925" y="1512450"/>
            <a:ext cx="447000" cy="5100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0"/>
          <p:cNvSpPr txBox="1">
            <a:spLocks noGrp="1"/>
          </p:cNvSpPr>
          <p:nvPr>
            <p:ph type="body" idx="1"/>
          </p:nvPr>
        </p:nvSpPr>
        <p:spPr>
          <a:xfrm>
            <a:off x="4426800" y="236497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3916925" y="2487825"/>
            <a:ext cx="447000" cy="510000"/>
          </a:xfrm>
          <a:prstGeom prst="rect">
            <a:avLst/>
          </a:prstGeom>
          <a:solidFill>
            <a:srgbClr val="023E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0"/>
          <p:cNvSpPr txBox="1">
            <a:spLocks noGrp="1"/>
          </p:cNvSpPr>
          <p:nvPr>
            <p:ph type="body" idx="1"/>
          </p:nvPr>
        </p:nvSpPr>
        <p:spPr>
          <a:xfrm>
            <a:off x="4426800" y="3340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b="1"/>
              <a:t>Topic</a:t>
            </a:r>
            <a:br>
              <a:rPr lang="en" sz="1400" b="1"/>
            </a:br>
            <a:r>
              <a:rPr lang="en"/>
              <a:t>Include a small summary of information on topic</a:t>
            </a:r>
            <a:endParaRPr/>
          </a:p>
        </p:txBody>
      </p:sp>
      <p:sp>
        <p:nvSpPr>
          <p:cNvPr id="220" name="Google Shape;220;p20"/>
          <p:cNvSpPr/>
          <p:nvPr/>
        </p:nvSpPr>
        <p:spPr>
          <a:xfrm>
            <a:off x="3916925" y="3463200"/>
            <a:ext cx="447000" cy="510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2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Strategic Plan: Learning for All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311700" y="1088075"/>
            <a:ext cx="45201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96C7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VISION</a:t>
            </a:r>
            <a:endParaRPr sz="2000">
              <a:solidFill>
                <a:srgbClr val="0096C7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Our learners are engaged in authentic, challenging, and relevant learning experiences, becoming lifelong contributors and leaders in our dynamic and diverse society.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311700" y="2279075"/>
            <a:ext cx="45201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96C7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MISSION</a:t>
            </a:r>
            <a:endParaRPr sz="2000">
              <a:solidFill>
                <a:srgbClr val="0096C7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Working together as a team, we will end the predictive value of race, class, gender, and special capacities for our children’s success through high-quality teaching and learning for all. We seek to build relationships with families and communities to ensure that every student succeeds.</a:t>
            </a:r>
            <a:endParaRPr sz="13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3045E"/>
                </a:solidFill>
                <a:latin typeface="Barlow"/>
                <a:ea typeface="Barlow"/>
                <a:cs typeface="Barlow"/>
                <a:sym typeface="Barlow"/>
              </a:rPr>
              <a:t>We will know every student.</a:t>
            </a:r>
            <a:endParaRPr sz="1300" b="1">
              <a:solidFill>
                <a:srgbClr val="0304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228" name="Google Shape;228;p21"/>
          <p:cNvGrpSpPr/>
          <p:nvPr/>
        </p:nvGrpSpPr>
        <p:grpSpPr>
          <a:xfrm>
            <a:off x="5331450" y="499525"/>
            <a:ext cx="3244500" cy="4184100"/>
            <a:chOff x="5331450" y="499525"/>
            <a:chExt cx="3244500" cy="4184100"/>
          </a:xfrm>
        </p:grpSpPr>
        <p:sp>
          <p:nvSpPr>
            <p:cNvPr id="229" name="Google Shape;229;p21"/>
            <p:cNvSpPr/>
            <p:nvPr/>
          </p:nvSpPr>
          <p:spPr>
            <a:xfrm>
              <a:off x="5331450" y="499525"/>
              <a:ext cx="3244500" cy="4184100"/>
            </a:xfrm>
            <a:prstGeom prst="roundRect">
              <a:avLst>
                <a:gd name="adj" fmla="val 16667"/>
              </a:avLst>
            </a:prstGeom>
            <a:solidFill>
              <a:srgbClr val="E7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23E8A"/>
                  </a:solidFill>
                  <a:latin typeface="Barlow ExtraBold"/>
                  <a:ea typeface="Barlow ExtraBold"/>
                  <a:cs typeface="Barlow ExtraBold"/>
                  <a:sym typeface="Barlow ExtraBold"/>
                </a:rPr>
                <a:t>VALUES</a:t>
              </a:r>
              <a:endParaRPr sz="1800">
                <a:solidFill>
                  <a:srgbClr val="023E8A"/>
                </a:solidFill>
                <a:latin typeface="Barlow ExtraBold"/>
                <a:ea typeface="Barlow ExtraBold"/>
                <a:cs typeface="Barlow ExtraBold"/>
                <a:sym typeface="Barlow Extra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Equity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Excellence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Family and Community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Wellness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23E8A"/>
                  </a:solidFill>
                  <a:latin typeface="Barlow ExtraBold"/>
                  <a:ea typeface="Barlow ExtraBold"/>
                  <a:cs typeface="Barlow ExtraBold"/>
                  <a:sym typeface="Barlow ExtraBold"/>
                </a:rPr>
                <a:t>GOALS</a:t>
              </a:r>
              <a:endParaRPr sz="1800">
                <a:solidFill>
                  <a:srgbClr val="023E8A"/>
                </a:solidFill>
                <a:latin typeface="Barlow ExtraBold"/>
                <a:ea typeface="Barlow ExtraBold"/>
                <a:cs typeface="Barlow ExtraBold"/>
                <a:sym typeface="Barlow Extra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Thriving Students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Affirming and Empowering Communities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Equitable, Transformative Resources</a:t>
              </a:r>
              <a:endParaRPr sz="12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pic>
          <p:nvPicPr>
            <p:cNvPr id="230" name="Google Shape;230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18727" y="2685642"/>
              <a:ext cx="269949" cy="269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18725" y="3244200"/>
              <a:ext cx="269951" cy="269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18724" y="3787922"/>
              <a:ext cx="269950" cy="269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Nursing and Health Services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Google Shape;242;p23"/>
          <p:cNvGraphicFramePr/>
          <p:nvPr>
            <p:extLst>
              <p:ext uri="{D42A27DB-BD31-4B8C-83A1-F6EECF244321}">
                <p14:modId xmlns:p14="http://schemas.microsoft.com/office/powerpoint/2010/main" val="2455971398"/>
              </p:ext>
            </p:extLst>
          </p:nvPr>
        </p:nvGraphicFramePr>
        <p:xfrm>
          <a:off x="3189163" y="90975"/>
          <a:ext cx="5714075" cy="4961560"/>
        </p:xfrm>
        <a:graphic>
          <a:graphicData uri="http://schemas.openxmlformats.org/drawingml/2006/table">
            <a:tbl>
              <a:tblPr>
                <a:noFill/>
                <a:tableStyleId>{3517F253-E6ED-4CD4-AA62-A361B7768BD8}</a:tableStyleId>
              </a:tblPr>
              <a:tblGrid>
                <a:gridCol w="280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Category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SY 22 - 23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SY 23 - 24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Clinic Entries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87254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105349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Daily Meds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47985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51985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Employee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1701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1804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Feeling Ill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29500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33762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Major injury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139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711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Major injury due to alter.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Minor injury due to alter.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614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706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Minor Injury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22594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24466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Misc. visits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23310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35608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Number of Days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174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172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Parent Contact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16398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13899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Referred to MD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995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601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Repeat visit for injury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1330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1409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Rescue Squad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91</a:t>
                      </a:r>
                      <a:endParaRPr dirty="0"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74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Sent home w/ lice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59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256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Students given PRN Med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7047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7023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Students sent home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7367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7037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Virtual</a:t>
                      </a:r>
                      <a:endParaRPr/>
                    </a:p>
                  </a:txBody>
                  <a:tcPr marL="0" marR="0" marT="0" marB="0">
                    <a:lnL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1068</a:t>
                      </a:r>
                      <a:endParaRPr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649</a:t>
                      </a:r>
                      <a:endParaRPr/>
                    </a:p>
                  </a:txBody>
                  <a:tcPr marL="0" marR="0" marT="0" marB="0">
                    <a:lnR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0" marR="0" marT="0" marB="0">
                    <a:lnT w="7625" cap="flat" cmpd="sng">
                      <a:solidFill>
                        <a:srgbClr val="44B3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Total</a:t>
                      </a:r>
                      <a:endParaRPr b="1"/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121729</a:t>
                      </a:r>
                      <a:endParaRPr b="1"/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141496</a:t>
                      </a:r>
                      <a:endParaRPr b="1"/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/>
                        <a:t>Average</a:t>
                      </a:r>
                      <a:endParaRPr i="1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/>
                        <a:t>699.592</a:t>
                      </a:r>
                      <a:endParaRPr i="1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 dirty="0"/>
                        <a:t>822.6512</a:t>
                      </a:r>
                      <a:endParaRPr i="1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243" name="Google Shape;243;p23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ACPS Clinic </a:t>
            </a:r>
            <a:br>
              <a:rPr lang="en"/>
            </a:br>
            <a:r>
              <a:rPr lang="en"/>
              <a:t>Visit Summary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ACPS Vision Screening Results</a:t>
            </a:r>
            <a:endParaRPr/>
          </a:p>
        </p:txBody>
      </p:sp>
      <p:graphicFrame>
        <p:nvGraphicFramePr>
          <p:cNvPr id="249" name="Google Shape;249;p24"/>
          <p:cNvGraphicFramePr/>
          <p:nvPr/>
        </p:nvGraphicFramePr>
        <p:xfrm>
          <a:off x="749450" y="143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{3517F253-E6ED-4CD4-AA62-A361B7768BD8}</a:tableStyleId>
              </a:tblPr>
              <a:tblGrid>
                <a:gridCol w="94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Grade 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2B9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Students Screened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2B9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Referred for suspected deficit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2B9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Were Seen by Provider 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2B9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Diagnosed 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2B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</a:t>
                      </a:r>
                      <a:endParaRPr/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790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76 or 9.6%</a:t>
                      </a:r>
                      <a:endParaRPr/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 (9.6% of total; 36% of referrals)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</a:t>
                      </a:r>
                      <a:endParaRPr/>
                    </a:p>
                  </a:txBody>
                  <a:tcPr marL="91425" marR="91425" marT="91425" marB="91425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865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86 or 10%</a:t>
                      </a:r>
                      <a:endParaRPr/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37 (4.3% of total; 43% of referrals)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L="91425" marR="91425" marT="91425" marB="91425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980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232 or 24%</a:t>
                      </a:r>
                      <a:endParaRPr/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 (1.3 % of total; 24% of referrals)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L="91425" marR="91425" marT="91425" marB="91425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815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203 or 25%</a:t>
                      </a:r>
                      <a:endParaRPr/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 (2 % of total; 7.4% of referrals)</a:t>
                      </a:r>
                      <a:endParaRPr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L="91425" marR="91425" marT="91425" marB="91425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Total</a:t>
                      </a:r>
                      <a:endParaRPr b="1"/>
                    </a:p>
                  </a:txBody>
                  <a:tcPr marL="91425" marR="91425" marT="91425" marB="91425" anchor="ctr">
                    <a:lnL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3450</a:t>
                      </a:r>
                      <a:endParaRPr b="1"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597</a:t>
                      </a:r>
                      <a:endParaRPr b="1"/>
                    </a:p>
                  </a:txBody>
                  <a:tcPr marL="91425" marR="91425" marT="91425" marB="91425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92</a:t>
                      </a:r>
                      <a:endParaRPr b="1"/>
                    </a:p>
                  </a:txBody>
                  <a:tcPr marL="91425" marR="91425" marT="91425" marB="91425" anchor="ctr"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72</a:t>
                      </a:r>
                      <a:endParaRPr b="1"/>
                    </a:p>
                  </a:txBody>
                  <a:tcPr marL="91425" marR="91425" marT="91425" marB="91425">
                    <a:lnR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D86DC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Health Entrance Requirement Work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868875" y="938650"/>
            <a:ext cx="8126700" cy="40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Barlow"/>
              <a:buChar char="●"/>
            </a:pPr>
            <a:r>
              <a:rPr lang="en" sz="2200" b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Health department no longer offering walk-in immunization clinics</a:t>
            </a:r>
            <a:endParaRPr sz="22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Barlow"/>
              <a:buChar char="●"/>
            </a:pPr>
            <a:r>
              <a:rPr lang="en" sz="2200" b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Shortage of available medical appointments for physical exams and immunizations particularly as the first day of school approaches</a:t>
            </a:r>
            <a:endParaRPr sz="22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Barlow"/>
              <a:buChar char="●"/>
            </a:pPr>
            <a:r>
              <a:rPr lang="en" sz="2200" b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Large coordinated effort to raise compliance this year </a:t>
            </a:r>
            <a:endParaRPr sz="22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"/>
              <a:buChar char="○"/>
            </a:pPr>
            <a:r>
              <a:rPr lang="en" sz="20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Parents/guardians required to submit records or proof of appointment  </a:t>
            </a:r>
            <a:endParaRPr sz="20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914400" lvl="1" indent="-3556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"/>
              <a:buChar char="○"/>
            </a:pPr>
            <a:r>
              <a:rPr lang="en" sz="20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Students excluded from school if documentation not provided</a:t>
            </a:r>
            <a:endParaRPr sz="20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914400" lvl="1" indent="-3556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000"/>
              <a:buFont typeface="Barlow"/>
              <a:buChar char="○"/>
            </a:pPr>
            <a:r>
              <a:rPr lang="en" sz="20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Offered several school-based clinics – 1 at each high school and 2 at Woodbrook</a:t>
            </a:r>
            <a:endParaRPr sz="20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>
            <a:spLocks noGrp="1"/>
          </p:cNvSpPr>
          <p:nvPr>
            <p:ph type="title"/>
          </p:nvPr>
        </p:nvSpPr>
        <p:spPr>
          <a:xfrm>
            <a:off x="705650" y="4450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 Protocol in Alignment with CDC</a:t>
            </a:r>
            <a:endParaRPr/>
          </a:p>
        </p:txBody>
      </p:sp>
      <p:sp>
        <p:nvSpPr>
          <p:cNvPr id="261" name="Google Shape;261;p26"/>
          <p:cNvSpPr txBox="1"/>
          <p:nvPr/>
        </p:nvSpPr>
        <p:spPr>
          <a:xfrm>
            <a:off x="705650" y="1129975"/>
            <a:ext cx="8126700" cy="21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"/>
              <a:buChar char="●"/>
            </a:pPr>
            <a:r>
              <a:rPr lang="e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 is now to treat COVID as any respiratory virus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Remain  out of school until fever-free for 24 hours without the use of fever reducing medication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have improved overall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longer tracking cases in ACPS </a:t>
            </a:r>
            <a:endParaRPr sz="16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7"/>
          <p:cNvSpPr txBox="1">
            <a:spLocks noGrp="1"/>
          </p:cNvSpPr>
          <p:nvPr>
            <p:ph type="title"/>
          </p:nvPr>
        </p:nvSpPr>
        <p:spPr>
          <a:xfrm>
            <a:off x="705650" y="263375"/>
            <a:ext cx="8126700" cy="7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Moore’s Creek SARS-CoV-2 Viral Loads in Wastewater</a:t>
            </a:r>
            <a:br>
              <a:rPr lang="en"/>
            </a:br>
            <a:r>
              <a:rPr lang="en"/>
              <a:t>9/13/2021 – 9/25/2024</a:t>
            </a:r>
            <a:endParaRPr/>
          </a:p>
        </p:txBody>
      </p:sp>
      <p:pic>
        <p:nvPicPr>
          <p:cNvPr id="267" name="Google Shape;267;p27"/>
          <p:cNvPicPr preferRelativeResize="0"/>
          <p:nvPr/>
        </p:nvPicPr>
        <p:blipFill rotWithShape="1">
          <a:blip r:embed="rId3">
            <a:alphaModFix/>
          </a:blip>
          <a:srcRect r="1555"/>
          <a:stretch/>
        </p:blipFill>
        <p:spPr>
          <a:xfrm>
            <a:off x="418300" y="1620450"/>
            <a:ext cx="8701401" cy="301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"/>
          <p:cNvSpPr txBox="1">
            <a:spLocks noGrp="1"/>
          </p:cNvSpPr>
          <p:nvPr>
            <p:ph type="title"/>
          </p:nvPr>
        </p:nvSpPr>
        <p:spPr>
          <a:xfrm>
            <a:off x="705650" y="3209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CDC Interpretation of Viral Load in Wastewater</a:t>
            </a:r>
            <a:endParaRPr/>
          </a:p>
        </p:txBody>
      </p:sp>
      <p:sp>
        <p:nvSpPr>
          <p:cNvPr id="273" name="Google Shape;273;p28"/>
          <p:cNvSpPr txBox="1"/>
          <p:nvPr/>
        </p:nvSpPr>
        <p:spPr>
          <a:xfrm>
            <a:off x="705650" y="893625"/>
            <a:ext cx="8126700" cy="3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Barlow"/>
              <a:buChar char="●"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wastewater viral activity levels are categorized as follows: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 to 1.5 – Minimal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7B6"/>
              </a:buClr>
              <a:buSzPts val="1500"/>
              <a:buFont typeface="Barlow"/>
              <a:buChar char="○"/>
            </a:pPr>
            <a:r>
              <a:rPr lang="en" sz="2100" b="1" i="1">
                <a:solidFill>
                  <a:srgbClr val="0077B6"/>
                </a:solidFill>
                <a:latin typeface="Calibri"/>
                <a:ea typeface="Calibri"/>
                <a:cs typeface="Calibri"/>
                <a:sym typeface="Calibri"/>
              </a:rPr>
              <a:t>Greater than 1.5 and up to 3 – Low</a:t>
            </a:r>
            <a:endParaRPr sz="2100" b="1" i="1">
              <a:solidFill>
                <a:srgbClr val="0077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Greater than 3 and up to 4.5 – Moderate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Greater than 4.5 and up to 8 – High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Greater than 8 – Very High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Barlow"/>
              <a:buChar char="●"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Highpoint on Chart 1/17/2021 over 10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Barlow"/>
              <a:buChar char="●"/>
            </a:pP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information see the </a:t>
            </a:r>
            <a:r>
              <a:rPr lang="en" sz="2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VDH 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 is viral gene copies per liter.  This surveillance is intended for comparison over time rather than a predictor of number of cases on a given day or time period. 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>
            <a:spLocks noGrp="1"/>
          </p:cNvSpPr>
          <p:nvPr>
            <p:ph type="title"/>
          </p:nvPr>
        </p:nvSpPr>
        <p:spPr>
          <a:xfrm>
            <a:off x="705650" y="3209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Partnerships to Serve Students</a:t>
            </a:r>
            <a:endParaRPr/>
          </a:p>
        </p:txBody>
      </p:sp>
      <p:sp>
        <p:nvSpPr>
          <p:cNvPr id="279" name="Google Shape;279;p29"/>
          <p:cNvSpPr txBox="1"/>
          <p:nvPr/>
        </p:nvSpPr>
        <p:spPr>
          <a:xfrm>
            <a:off x="705650" y="848600"/>
            <a:ext cx="8126700" cy="4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 Creek Orthodontics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Donated Life Vac devices for all schools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Sentara Grant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dental care for students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Pediatric Associates/BRHD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Virginia Children’s Wellness Initiative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Blue Ridge Health Department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Vaccine clinics at all 3 high schools in August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UVa - 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Immunization Clinic at Woodbrook Elementary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UVa Latino Health Initiative and Dept of Health Equity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arlow"/>
              <a:buChar char="○"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Sports Physicals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>
            <a:spLocks noGrp="1"/>
          </p:cNvSpPr>
          <p:nvPr>
            <p:ph type="title"/>
          </p:nvPr>
        </p:nvSpPr>
        <p:spPr>
          <a:xfrm>
            <a:off x="705650" y="3209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Health Advisory Board</a:t>
            </a:r>
            <a:endParaRPr/>
          </a:p>
        </p:txBody>
      </p:sp>
      <p:sp>
        <p:nvSpPr>
          <p:cNvPr id="285" name="Google Shape;285;p30"/>
          <p:cNvSpPr txBox="1"/>
          <p:nvPr/>
        </p:nvSpPr>
        <p:spPr>
          <a:xfrm>
            <a:off x="705650" y="848600"/>
            <a:ext cx="83457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Health Entrance Requirements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 of effort to increase compliance rates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Absenteeism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Division’s efforts to address issue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of illness criteria for temporary school exclusion due to illness 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Governor’s Exec Ord.er 28: Notification of Opioid Overdose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Helped define overdose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overdose protocol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Narcan placement at all schools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educational sessions for school staff, families and students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 txBox="1">
            <a:spLocks noGrp="1"/>
          </p:cNvSpPr>
          <p:nvPr>
            <p:ph type="title"/>
          </p:nvPr>
        </p:nvSpPr>
        <p:spPr>
          <a:xfrm>
            <a:off x="705650" y="320925"/>
            <a:ext cx="812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Health Advisory Board</a:t>
            </a:r>
            <a:endParaRPr/>
          </a:p>
        </p:txBody>
      </p:sp>
      <p:sp>
        <p:nvSpPr>
          <p:cNvPr id="291" name="Google Shape;291;p31"/>
          <p:cNvSpPr txBox="1"/>
          <p:nvPr/>
        </p:nvSpPr>
        <p:spPr>
          <a:xfrm>
            <a:off x="705650" y="983675"/>
            <a:ext cx="8126700" cy="3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Wellness Policy Triennial Review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Provided feedback to all components of the policy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"/>
              <a:buChar char="●"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Mental Health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SHAB members are concerned about pediatric mental health and primary care providers support increasing	 school-based services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effort to maintain social emotional coaches and any other personnel assigned to work with students experiencing difficulties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 incorporating mindfulness into the school day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Barlow"/>
              <a:buChar char="○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Strongly support cell phones being away for the day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Questions/Discussion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821</Words>
  <Application>Microsoft Office PowerPoint</Application>
  <PresentationFormat>On-screen Show (16:9)</PresentationFormat>
  <Paragraphs>190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Barlow ExtraBold</vt:lpstr>
      <vt:lpstr>Barlow</vt:lpstr>
      <vt:lpstr>Roboto</vt:lpstr>
      <vt:lpstr>Arial</vt:lpstr>
      <vt:lpstr>Simple Light</vt:lpstr>
      <vt:lpstr>Nursing and Health Services</vt:lpstr>
      <vt:lpstr>Agenda</vt:lpstr>
      <vt:lpstr>Strategic Plan: Learning for All</vt:lpstr>
      <vt:lpstr>Nursing and Health Services</vt:lpstr>
      <vt:lpstr>ACPS Clinic  Visit Summary</vt:lpstr>
      <vt:lpstr>ACPS Vision Screening Results</vt:lpstr>
      <vt:lpstr>School Health Entrance Requirement Work</vt:lpstr>
      <vt:lpstr>COVID Protocol in Alignment with CDC</vt:lpstr>
      <vt:lpstr>Moore’s Creek SARS-CoV-2 Viral Loads in Wastewater 9/13/2021 – 9/25/2024</vt:lpstr>
      <vt:lpstr>CDC Interpretation of Viral Load in Wastewater</vt:lpstr>
      <vt:lpstr>Community Partnerships to Serve Students</vt:lpstr>
      <vt:lpstr>School Health Advisory Board</vt:lpstr>
      <vt:lpstr>School Health Advisory Board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Christine Thompson</dc:creator>
  <cp:lastModifiedBy>Christine Thompson</cp:lastModifiedBy>
  <cp:revision>2</cp:revision>
  <dcterms:modified xsi:type="dcterms:W3CDTF">2024-10-10T16:07:44Z</dcterms:modified>
</cp:coreProperties>
</file>